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8"/>
  </p:notesMasterIdLst>
  <p:sldIdLst>
    <p:sldId id="256" r:id="rId2"/>
    <p:sldId id="261" r:id="rId3"/>
    <p:sldId id="300" r:id="rId4"/>
    <p:sldId id="302" r:id="rId5"/>
    <p:sldId id="303" r:id="rId6"/>
    <p:sldId id="323" r:id="rId7"/>
    <p:sldId id="304" r:id="rId8"/>
    <p:sldId id="359" r:id="rId9"/>
    <p:sldId id="360" r:id="rId10"/>
    <p:sldId id="332" r:id="rId11"/>
    <p:sldId id="358" r:id="rId12"/>
    <p:sldId id="258" r:id="rId13"/>
    <p:sldId id="337" r:id="rId14"/>
    <p:sldId id="259" r:id="rId15"/>
    <p:sldId id="297" r:id="rId16"/>
    <p:sldId id="262" r:id="rId17"/>
    <p:sldId id="339" r:id="rId18"/>
    <p:sldId id="340" r:id="rId19"/>
    <p:sldId id="263" r:id="rId20"/>
    <p:sldId id="311" r:id="rId21"/>
    <p:sldId id="305" r:id="rId22"/>
    <p:sldId id="306" r:id="rId23"/>
    <p:sldId id="314" r:id="rId24"/>
    <p:sldId id="307" r:id="rId25"/>
    <p:sldId id="338" r:id="rId26"/>
    <p:sldId id="344" r:id="rId27"/>
    <p:sldId id="336" r:id="rId28"/>
    <p:sldId id="333" r:id="rId29"/>
    <p:sldId id="313" r:id="rId30"/>
    <p:sldId id="357" r:id="rId31"/>
    <p:sldId id="310" r:id="rId32"/>
    <p:sldId id="348" r:id="rId33"/>
    <p:sldId id="354" r:id="rId34"/>
    <p:sldId id="353" r:id="rId35"/>
    <p:sldId id="355" r:id="rId36"/>
    <p:sldId id="356" r:id="rId37"/>
    <p:sldId id="352" r:id="rId38"/>
    <p:sldId id="349" r:id="rId39"/>
    <p:sldId id="345" r:id="rId40"/>
    <p:sldId id="347" r:id="rId41"/>
    <p:sldId id="350" r:id="rId42"/>
    <p:sldId id="351" r:id="rId43"/>
    <p:sldId id="362" r:id="rId44"/>
    <p:sldId id="326" r:id="rId45"/>
    <p:sldId id="361" r:id="rId46"/>
    <p:sldId id="29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2D3A9-467F-4A90-B699-93684C5F3AAE}" v="593" dt="2021-06-17T15:53:42.647"/>
    <p1510:client id="{96EF61E2-BC89-45CA-B705-26DE50AD3DFB}" v="2489" dt="2021-06-17T16:51:22.845"/>
    <p1510:client id="{D0F883F6-C29D-4CCA-B600-B02CE02CF371}" v="5955" dt="2021-06-20T09:05:48.174"/>
    <p1510:client id="{E906A0A2-CAAC-4A5C-86DE-028836D8995B}" v="223" dt="2021-06-17T15:40:38.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3C669-7BC3-4749-A4E3-5A537F9F18DB}"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CCB20-2F0F-4308-8E82-AFDA03404C4E}" type="slidenum">
              <a:rPr lang="en-US" smtClean="0"/>
              <a:t>‹#›</a:t>
            </a:fld>
            <a:endParaRPr lang="en-US"/>
          </a:p>
        </p:txBody>
      </p:sp>
    </p:spTree>
    <p:extLst>
      <p:ext uri="{BB962C8B-B14F-4D97-AF65-F5344CB8AC3E}">
        <p14:creationId xmlns:p14="http://schemas.microsoft.com/office/powerpoint/2010/main" val="25679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8087524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802729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6713216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3953153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C49F87-DB32-4E7E-B4F2-424234DD1D44}" type="datetimeFigureOut">
              <a:rPr lang="en-ID" smtClean="0"/>
              <a:t>20/06/2021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1411191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7596912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49F87-DB32-4E7E-B4F2-424234DD1D44}" type="datetimeFigureOut">
              <a:rPr lang="en-ID" smtClean="0"/>
              <a:t>20/06/2021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4463492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C49F87-DB32-4E7E-B4F2-424234DD1D44}" type="datetimeFigureOut">
              <a:rPr lang="en-ID" smtClean="0"/>
              <a:t>20/06/2021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4412026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49F87-DB32-4E7E-B4F2-424234DD1D44}" type="datetimeFigureOut">
              <a:rPr lang="en-ID" smtClean="0"/>
              <a:t>20/06/2021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5665988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2627353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20/06/2021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40272756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49F87-DB32-4E7E-B4F2-424234DD1D44}" type="datetimeFigureOut">
              <a:rPr lang="en-ID" smtClean="0"/>
              <a:t>20/06/2021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E0192-21E0-4CE4-8C96-CE6CAD350142}" type="slidenum">
              <a:rPr lang="en-ID" smtClean="0"/>
              <a:t>‹#›</a:t>
            </a:fld>
            <a:endParaRPr lang="en-ID"/>
          </a:p>
        </p:txBody>
      </p:sp>
    </p:spTree>
    <p:extLst>
      <p:ext uri="{BB962C8B-B14F-4D97-AF65-F5344CB8AC3E}">
        <p14:creationId xmlns:p14="http://schemas.microsoft.com/office/powerpoint/2010/main" val="367873526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artificial neural network? | IT PRO">
            <a:extLst>
              <a:ext uri="{FF2B5EF4-FFF2-40B4-BE49-F238E27FC236}">
                <a16:creationId xmlns:a16="http://schemas.microsoft.com/office/drawing/2014/main" id="{DEA4DF26-15F8-4379-BD58-A6CCAF23126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325EA7-54AE-4A4D-B2A8-26A6BAC48C0E}"/>
              </a:ext>
            </a:extLst>
          </p:cNvPr>
          <p:cNvSpPr>
            <a:spLocks noGrp="1"/>
          </p:cNvSpPr>
          <p:nvPr>
            <p:ph type="ctrTitle"/>
          </p:nvPr>
        </p:nvSpPr>
        <p:spPr>
          <a:xfrm>
            <a:off x="1331843" y="1427162"/>
            <a:ext cx="9528314" cy="1641353"/>
          </a:xfrm>
          <a:ln w="38100">
            <a:solidFill>
              <a:schemeClr val="tx1"/>
            </a:solidFill>
            <a:prstDash val="solid"/>
          </a:ln>
        </p:spPr>
        <p:txBody>
          <a:bodyPr>
            <a:noAutofit/>
          </a:bodyPr>
          <a:lstStyle/>
          <a:p>
            <a:r>
              <a:rPr lang="en-US" sz="3600" b="1">
                <a:latin typeface="+mn-lt"/>
              </a:rPr>
              <a:t>LAPORAN PROYEK JARINGAN SYARAF TIRUAN MENGGUNAKAN ALGORITMA PROPAGASI BELAKANG  </a:t>
            </a:r>
            <a:endParaRPr lang="en-ID" sz="3600" b="1">
              <a:latin typeface="+mn-lt"/>
            </a:endParaRPr>
          </a:p>
        </p:txBody>
      </p:sp>
      <p:sp>
        <p:nvSpPr>
          <p:cNvPr id="3" name="Subtitle 2">
            <a:extLst>
              <a:ext uri="{FF2B5EF4-FFF2-40B4-BE49-F238E27FC236}">
                <a16:creationId xmlns:a16="http://schemas.microsoft.com/office/drawing/2014/main" id="{68918634-E256-4C1C-8BB5-B1E40801DDDD}"/>
              </a:ext>
            </a:extLst>
          </p:cNvPr>
          <p:cNvSpPr>
            <a:spLocks noGrp="1"/>
          </p:cNvSpPr>
          <p:nvPr>
            <p:ph type="subTitle" idx="1"/>
          </p:nvPr>
        </p:nvSpPr>
        <p:spPr>
          <a:xfrm>
            <a:off x="1032904" y="3602039"/>
            <a:ext cx="9144000" cy="2403108"/>
          </a:xfrm>
        </p:spPr>
        <p:txBody>
          <a:bodyPr vert="horz" lIns="91440" tIns="45720" rIns="91440" bIns="45720" rtlCol="0" anchor="t">
            <a:normAutofit fontScale="92500" lnSpcReduction="10000"/>
          </a:bodyPr>
          <a:lstStyle/>
          <a:p>
            <a:r>
              <a:rPr lang="en-US" b="1" dirty="0"/>
              <a:t>             </a:t>
            </a:r>
            <a:r>
              <a:rPr lang="en-US" b="1" dirty="0" err="1"/>
              <a:t>Kelompok</a:t>
            </a:r>
            <a:r>
              <a:rPr lang="en-US" b="1" dirty="0"/>
              <a:t> 14</a:t>
            </a:r>
          </a:p>
          <a:p>
            <a:pPr algn="l"/>
            <a:r>
              <a:rPr lang="en-US" dirty="0"/>
              <a:t>		Ahmad Akbar </a:t>
            </a:r>
            <a:r>
              <a:rPr lang="en-US" dirty="0" err="1"/>
              <a:t>Habibillah</a:t>
            </a:r>
            <a:r>
              <a:rPr lang="en-US" dirty="0"/>
              <a:t>			(1806147804)</a:t>
            </a:r>
            <a:endParaRPr lang="en-US" dirty="0">
              <a:cs typeface="Calibri"/>
            </a:endParaRPr>
          </a:p>
          <a:p>
            <a:pPr algn="l"/>
            <a:r>
              <a:rPr lang="en-US" dirty="0"/>
              <a:t>		George					(1806194883)</a:t>
            </a:r>
            <a:endParaRPr lang="en-US" dirty="0">
              <a:cs typeface="Calibri"/>
            </a:endParaRPr>
          </a:p>
          <a:p>
            <a:pPr algn="l"/>
            <a:r>
              <a:rPr lang="en-US" dirty="0"/>
              <a:t>		Hansel Matthew			(1806194914)	</a:t>
            </a:r>
          </a:p>
          <a:p>
            <a:pPr algn="l"/>
            <a:r>
              <a:rPr lang="en-US" dirty="0"/>
              <a:t>		</a:t>
            </a:r>
            <a:r>
              <a:rPr lang="en-US" dirty="0" err="1"/>
              <a:t>Kemas</a:t>
            </a:r>
            <a:r>
              <a:rPr lang="en-US" dirty="0"/>
              <a:t> Muhammad </a:t>
            </a:r>
            <a:r>
              <a:rPr lang="en-US" dirty="0" err="1"/>
              <a:t>Rizki</a:t>
            </a:r>
            <a:r>
              <a:rPr lang="en-US" dirty="0"/>
              <a:t> </a:t>
            </a:r>
            <a:r>
              <a:rPr lang="en-US" dirty="0" err="1"/>
              <a:t>Fadhila</a:t>
            </a:r>
            <a:r>
              <a:rPr lang="en-US" dirty="0"/>
              <a:t> 	(1806195072)		</a:t>
            </a:r>
            <a:endParaRPr lang="en-US" dirty="0">
              <a:cs typeface="Calibri"/>
            </a:endParaRPr>
          </a:p>
          <a:p>
            <a:pPr algn="just"/>
            <a:endParaRPr lang="en-ID" dirty="0"/>
          </a:p>
        </p:txBody>
      </p:sp>
    </p:spTree>
    <p:extLst>
      <p:ext uri="{BB962C8B-B14F-4D97-AF65-F5344CB8AC3E}">
        <p14:creationId xmlns:p14="http://schemas.microsoft.com/office/powerpoint/2010/main" val="41365248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a:bodyPr>
          <a:lstStyle/>
          <a:p>
            <a:pPr marL="0" indent="0" algn="just">
              <a:lnSpc>
                <a:spcPct val="150000"/>
              </a:lnSpc>
              <a:spcBef>
                <a:spcPts val="0"/>
              </a:spcBef>
              <a:buNone/>
            </a:pPr>
            <a:r>
              <a:rPr lang="en-US" sz="1800" err="1">
                <a:effectLst/>
                <a:latin typeface="Times New Roman" panose="02020603050405020304" pitchFamily="18" charset="0"/>
                <a:ea typeface="Calibri" panose="020F0502020204030204" pitchFamily="34" charset="0"/>
              </a:rPr>
              <a:t>Dalam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konteks</a:t>
            </a:r>
            <a:r>
              <a:rPr lang="en-US" sz="1800">
                <a:effectLst/>
                <a:latin typeface="Times New Roman" panose="02020603050405020304" pitchFamily="18" charset="0"/>
                <a:ea typeface="Calibri" panose="020F0502020204030204" pitchFamily="34" charset="0"/>
              </a:rPr>
              <a:t> machine learning, hyperparameter </a:t>
            </a:r>
            <a:r>
              <a:rPr lang="en-US" sz="1800" err="1">
                <a:effectLst/>
                <a:latin typeface="Times New Roman" panose="02020603050405020304" pitchFamily="18" charset="0"/>
                <a:ea typeface="Calibri" panose="020F0502020204030204" pitchFamily="34" charset="0"/>
              </a:rPr>
              <a:t>adalah</a:t>
            </a:r>
            <a:r>
              <a:rPr lang="en-US" sz="1800">
                <a:effectLst/>
                <a:latin typeface="Times New Roman" panose="02020603050405020304" pitchFamily="18" charset="0"/>
                <a:ea typeface="Calibri" panose="020F0502020204030204" pitchFamily="34" charset="0"/>
              </a:rPr>
              <a:t> parameter yang </a:t>
            </a:r>
            <a:r>
              <a:rPr lang="en-US" sz="1800" err="1">
                <a:effectLst/>
                <a:latin typeface="Times New Roman" panose="02020603050405020304" pitchFamily="18" charset="0"/>
                <a:ea typeface="Calibri" panose="020F0502020204030204" pitchFamily="34" charset="0"/>
              </a:rPr>
              <a:t>nilainya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ditetapkan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sebelum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dimulainya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pembelajaran</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Berbeda</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dengan</a:t>
            </a:r>
            <a:r>
              <a:rPr lang="en-US" sz="1800">
                <a:latin typeface="Times New Roman" panose="02020603050405020304" pitchFamily="18" charset="0"/>
                <a:ea typeface="Calibri" panose="020F0502020204030204" pitchFamily="34" charset="0"/>
              </a:rPr>
              <a:t> parameter </a:t>
            </a:r>
            <a:r>
              <a:rPr lang="en-US" sz="1800" err="1">
                <a:effectLst/>
                <a:latin typeface="Times New Roman" panose="02020603050405020304" pitchFamily="18" charset="0"/>
                <a:ea typeface="Calibri" panose="020F0502020204030204" pitchFamily="34" charset="0"/>
              </a:rPr>
              <a:t>nilai</a:t>
            </a:r>
            <a:r>
              <a:rPr lang="en-US" sz="1800">
                <a:effectLst/>
                <a:latin typeface="Times New Roman" panose="02020603050405020304" pitchFamily="18" charset="0"/>
                <a:ea typeface="Calibri" panose="020F0502020204030204" pitchFamily="34" charset="0"/>
              </a:rPr>
              <a:t> hyperparameter </a:t>
            </a:r>
            <a:r>
              <a:rPr lang="en-US" sz="1800" err="1">
                <a:effectLst/>
                <a:latin typeface="Times New Roman" panose="02020603050405020304" pitchFamily="18" charset="0"/>
                <a:ea typeface="Calibri" panose="020F0502020204030204" pitchFamily="34" charset="0"/>
              </a:rPr>
              <a:t>tidak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berubah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seiring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berjalannya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pelatihan</a:t>
            </a:r>
            <a:r>
              <a:rPr lang="en-US" sz="1800">
                <a:effectLst/>
                <a:latin typeface="Times New Roman" panose="02020603050405020304" pitchFamily="18" charset="0"/>
                <a:ea typeface="Calibri" panose="020F0502020204030204" pitchFamily="34" charset="0"/>
              </a:rPr>
              <a:t>.</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Beberapa</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jenis</a:t>
            </a:r>
            <a:r>
              <a:rPr lang="en-ID" sz="1800">
                <a:effectLst/>
                <a:latin typeface="Calibri" panose="020F0502020204030204" pitchFamily="34" charset="0"/>
                <a:ea typeface="Calibri" panose="020F0502020204030204" pitchFamily="34" charset="0"/>
                <a:cs typeface="Times New Roman" panose="02020603050405020304" pitchFamily="18" charset="0"/>
              </a:rPr>
              <a:t> hyperparameter:</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Learning Rate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Momentum </a:t>
            </a:r>
            <a:r>
              <a:rPr lang="en-ID" sz="1800" err="1">
                <a:latin typeface="Calibri" panose="020F0502020204030204" pitchFamily="34" charset="0"/>
                <a:ea typeface="Calibri" panose="020F0502020204030204" pitchFamily="34" charset="0"/>
                <a:cs typeface="Times New Roman" panose="02020603050405020304" pitchFamily="18" charset="0"/>
              </a:rPr>
              <a:t>Coeficient</a:t>
            </a:r>
            <a:endParaRPr lang="en-ID" sz="180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Layer Size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Loss function</a:t>
            </a:r>
          </a:p>
          <a:p>
            <a:pPr marL="342900" indent="-342900" algn="just">
              <a:lnSpc>
                <a:spcPct val="150000"/>
              </a:lnSpc>
              <a:spcBef>
                <a:spcPts val="0"/>
              </a:spcBef>
              <a:buFont typeface="+mj-lt"/>
              <a:buAutoNum type="arabicPeriod"/>
            </a:pPr>
            <a:r>
              <a:rPr lang="en-ID" sz="1800" err="1">
                <a:latin typeface="Calibri" panose="020F0502020204030204" pitchFamily="34" charset="0"/>
                <a:ea typeface="Calibri" panose="020F0502020204030204" pitchFamily="34" charset="0"/>
                <a:cs typeface="Times New Roman" panose="02020603050405020304" pitchFamily="18" charset="0"/>
              </a:rPr>
              <a:t>Jumlah</a:t>
            </a:r>
            <a:r>
              <a:rPr lang="en-ID" sz="1800">
                <a:latin typeface="Calibri" panose="020F0502020204030204" pitchFamily="34" charset="0"/>
                <a:ea typeface="Calibri" panose="020F0502020204030204" pitchFamily="34" charset="0"/>
                <a:cs typeface="Times New Roman" panose="02020603050405020304" pitchFamily="18" charset="0"/>
              </a:rPr>
              <a:t> epoch</a:t>
            </a: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2" name="Picture 2" descr="Running Hyperparameter Sweeps to Pick the Best Model on Weights &amp;amp; Biases">
            <a:extLst>
              <a:ext uri="{FF2B5EF4-FFF2-40B4-BE49-F238E27FC236}">
                <a16:creationId xmlns:a16="http://schemas.microsoft.com/office/drawing/2014/main" id="{78F7CEBF-2379-4027-ABF4-483DC8335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44" y="1996947"/>
            <a:ext cx="4314374" cy="358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466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954732" cy="4351338"/>
          </a:xfrm>
        </p:spPr>
        <p:txBody>
          <a:bodyPr>
            <a:normAutofit/>
          </a:bodyPr>
          <a:lstStyle/>
          <a:p>
            <a:pPr marL="0" indent="0" algn="just">
              <a:lnSpc>
                <a:spcPct val="150000"/>
              </a:lnSpc>
              <a:spcBef>
                <a:spcPts val="0"/>
              </a:spcBef>
              <a:buNone/>
            </a:pPr>
            <a:r>
              <a:rPr lang="en-US" sz="1800" err="1">
                <a:effectLst/>
                <a:latin typeface="Times New Roman" panose="02020603050405020304" pitchFamily="18" charset="0"/>
                <a:ea typeface="Calibri" panose="020F0502020204030204" pitchFamily="34" charset="0"/>
              </a:rPr>
              <a:t>Untuk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mencari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nilai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hyperparamter</a:t>
            </a:r>
            <a:r>
              <a:rPr lang="en-US" sz="1800">
                <a:effectLst/>
                <a:latin typeface="Times New Roman" panose="02020603050405020304" pitchFamily="18" charset="0"/>
                <a:ea typeface="Calibri" panose="020F0502020204030204" pitchFamily="34" charset="0"/>
              </a:rPr>
              <a:t> yang </a:t>
            </a:r>
            <a:r>
              <a:rPr lang="en-US" sz="1800" err="1">
                <a:effectLst/>
                <a:latin typeface="Times New Roman" panose="02020603050405020304" pitchFamily="18" charset="0"/>
                <a:ea typeface="Calibri" panose="020F0502020204030204" pitchFamily="34" charset="0"/>
              </a:rPr>
              <a:t>terbaik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untuk</a:t>
            </a:r>
            <a:r>
              <a:rPr lang="en-US" sz="1800">
                <a:effectLst/>
                <a:latin typeface="Times New Roman" panose="02020603050405020304" pitchFamily="18" charset="0"/>
                <a:ea typeface="Calibri" panose="020F0502020204030204" pitchFamily="34" charset="0"/>
              </a:rPr>
              <a:t> model. Kita </a:t>
            </a:r>
            <a:r>
              <a:rPr lang="en-US" sz="1800" err="1">
                <a:effectLst/>
                <a:latin typeface="Times New Roman" panose="02020603050405020304" pitchFamily="18" charset="0"/>
                <a:ea typeface="Calibri" panose="020F0502020204030204" pitchFamily="34" charset="0"/>
              </a:rPr>
              <a:t>dapat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melakukan</a:t>
            </a:r>
            <a:r>
              <a:rPr lang="en-US" sz="1800">
                <a:effectLst/>
                <a:latin typeface="Times New Roman" panose="02020603050405020304" pitchFamily="18" charset="0"/>
                <a:ea typeface="Calibri" panose="020F0502020204030204" pitchFamily="34" charset="0"/>
              </a:rPr>
              <a:t> hyperparameter tuning. Proses </a:t>
            </a:r>
            <a:r>
              <a:rPr lang="en-US" sz="1800" err="1">
                <a:effectLst/>
                <a:latin typeface="Times New Roman" panose="02020603050405020304" pitchFamily="18" charset="0"/>
                <a:ea typeface="Calibri" panose="020F0502020204030204" pitchFamily="34" charset="0"/>
              </a:rPr>
              <a:t>ini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adalah</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mengubah</a:t>
            </a:r>
            <a:r>
              <a:rPr lang="en-US" sz="1800">
                <a:latin typeface="Times New Roman" panose="02020603050405020304" pitchFamily="18" charset="0"/>
                <a:ea typeface="Calibri" panose="020F0502020204030204" pitchFamily="34" charset="0"/>
              </a:rPr>
              <a:t> – </a:t>
            </a:r>
            <a:r>
              <a:rPr lang="en-US" sz="1800" err="1">
                <a:latin typeface="Times New Roman" panose="02020603050405020304" pitchFamily="18" charset="0"/>
                <a:ea typeface="Calibri" panose="020F0502020204030204" pitchFamily="34" charset="0"/>
              </a:rPr>
              <a:t>ubah</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nilai</a:t>
            </a:r>
            <a:r>
              <a:rPr lang="en-US" sz="1800">
                <a:latin typeface="Times New Roman" panose="02020603050405020304" pitchFamily="18" charset="0"/>
                <a:ea typeface="Calibri" panose="020F0502020204030204" pitchFamily="34"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memilih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satu</a:t>
            </a:r>
            <a:r>
              <a:rPr lang="en-ID" sz="1800">
                <a:latin typeface="Calibri" panose="020F0502020204030204" pitchFamily="34" charset="0"/>
                <a:ea typeface="Calibri" panose="020F0502020204030204" pitchFamily="34" charset="0"/>
                <a:cs typeface="Times New Roman" panose="02020603050405020304" pitchFamily="18" charset="0"/>
              </a:rPr>
              <a:t> set hyperparameter yang optimal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algoritma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pembelajaran</a:t>
            </a:r>
            <a:r>
              <a:rPr lang="en-ID" sz="1800">
                <a:latin typeface="Calibri" panose="020F0502020204030204" pitchFamily="34" charset="0"/>
                <a:ea typeface="Calibri" panose="020F0502020204030204" pitchFamily="34" charset="0"/>
                <a:cs typeface="Times New Roman" panose="02020603050405020304" pitchFamily="18"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adalah</a:t>
            </a:r>
            <a:r>
              <a:rPr lang="en-ID" sz="1800">
                <a:latin typeface="Calibri" panose="020F0502020204030204" pitchFamily="34" charset="0"/>
                <a:ea typeface="Calibri" panose="020F0502020204030204" pitchFamily="34" charset="0"/>
                <a:cs typeface="Times New Roman" panose="02020603050405020304" pitchFamily="18" charset="0"/>
              </a:rPr>
              <a:t> parameter yang </a:t>
            </a:r>
            <a:r>
              <a:rPr lang="en-ID" sz="1800" err="1">
                <a:latin typeface="Calibri" panose="020F0502020204030204" pitchFamily="34" charset="0"/>
                <a:ea typeface="Calibri" panose="020F0502020204030204" pitchFamily="34" charset="0"/>
                <a:cs typeface="Times New Roman" panose="02020603050405020304" pitchFamily="18" charset="0"/>
              </a:rPr>
              <a:t>nilainya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digunakan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untuk</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mengontrol</a:t>
            </a:r>
            <a:r>
              <a:rPr lang="en-ID" sz="1800">
                <a:latin typeface="Calibri" panose="020F0502020204030204" pitchFamily="34" charset="0"/>
                <a:ea typeface="Calibri" panose="020F0502020204030204" pitchFamily="34" charset="0"/>
                <a:cs typeface="Times New Roman" panose="02020603050405020304" pitchFamily="18" charset="0"/>
              </a:rPr>
              <a:t> proses. </a:t>
            </a:r>
            <a:r>
              <a:rPr lang="en-ID" sz="1800" err="1">
                <a:latin typeface="Calibri" panose="020F0502020204030204" pitchFamily="34" charset="0"/>
                <a:ea typeface="Calibri" panose="020F0502020204030204" pitchFamily="34" charset="0"/>
                <a:cs typeface="Times New Roman" panose="02020603050405020304" pitchFamily="18" charset="0"/>
              </a:rPr>
              <a:t>Pembelajaran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Terdapat</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beberapa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metode</a:t>
            </a:r>
            <a:r>
              <a:rPr lang="en-ID" sz="1800">
                <a:latin typeface="Calibri" panose="020F0502020204030204" pitchFamily="34" charset="0"/>
                <a:ea typeface="Calibri" panose="020F0502020204030204" pitchFamily="34" charset="0"/>
                <a:cs typeface="Times New Roman" panose="02020603050405020304" pitchFamily="18" charset="0"/>
              </a:rPr>
              <a:t> hyperparameter tuning:</a:t>
            </a: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a:latin typeface="Calibri" panose="020F0502020204030204" pitchFamily="34" charset="0"/>
                <a:ea typeface="Calibri" panose="020F0502020204030204" pitchFamily="34" charset="0"/>
                <a:cs typeface="Times New Roman" panose="02020603050405020304" pitchFamily="18" charset="0"/>
              </a:rPr>
              <a:t>Random Search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yaitu</a:t>
            </a:r>
            <a:r>
              <a:rPr lang="en-ID" sz="1800">
                <a:latin typeface="Calibri" panose="020F0502020204030204" pitchFamily="34"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memilih</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nilai</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secara</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b="1" err="1">
                <a:latin typeface="Times New Roman" panose="02020603050405020304" pitchFamily="18" charset="0"/>
                <a:ea typeface="Calibri" panose="020F0502020204030204" pitchFamily="34" charset="0"/>
                <a:cs typeface="Times New Roman" panose="02020603050405020304" pitchFamily="18" charset="0"/>
              </a:rPr>
              <a:t>acak</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didalam</a:t>
            </a:r>
            <a:r>
              <a:rPr lang="en-US" sz="1800">
                <a:latin typeface="Times New Roman" panose="02020603050405020304" pitchFamily="18" charset="0"/>
                <a:ea typeface="Calibri" panose="020F0502020204030204" pitchFamily="34" charset="0"/>
                <a:cs typeface="Times New Roman" panose="02020603050405020304" pitchFamily="18" charset="0"/>
              </a:rPr>
              <a:t> domain </a:t>
            </a:r>
            <a:r>
              <a:rPr lang="en-US" sz="1800" err="1">
                <a:latin typeface="Times New Roman" panose="02020603050405020304" pitchFamily="18" charset="0"/>
                <a:ea typeface="Calibri" panose="020F0502020204030204" pitchFamily="34" charset="0"/>
                <a:cs typeface="Times New Roman" panose="02020603050405020304" pitchFamily="18" charset="0"/>
              </a:rPr>
              <a:t>nilai</a:t>
            </a:r>
            <a:r>
              <a:rPr lang="en-US" sz="1800">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err="1">
                <a:latin typeface="Times New Roman" panose="02020603050405020304" pitchFamily="18" charset="0"/>
                <a:ea typeface="Calibri" panose="020F0502020204030204" pitchFamily="34" charset="0"/>
                <a:cs typeface="Times New Roman" panose="02020603050405020304" pitchFamily="18" charset="0"/>
              </a:rPr>
              <a:t>tersebut</a:t>
            </a:r>
            <a:r>
              <a:rPr lang="en-US" sz="1800">
                <a:latin typeface="Times New Roman" panose="02020603050405020304" pitchFamily="18" charset="0"/>
                <a:ea typeface="Calibri" panose="020F0502020204030204" pitchFamily="34" charset="0"/>
                <a:cs typeface="Times New Roman" panose="02020603050405020304" pitchFamily="18" charset="0"/>
              </a:rPr>
              <a:t>.</a:t>
            </a:r>
            <a:endParaRPr lang="en-ID" sz="180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a:latin typeface="Calibri" panose="020F0502020204030204" pitchFamily="34" charset="0"/>
                <a:ea typeface="Calibri" panose="020F0502020204030204" pitchFamily="34" charset="0"/>
                <a:cs typeface="Times New Roman" panose="02020603050405020304" pitchFamily="18" charset="0"/>
              </a:rPr>
              <a:t>Grid Search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yaitu</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memilih</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setiap</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pada grid </a:t>
            </a:r>
            <a:r>
              <a:rPr lang="en-ID" sz="1800" err="1">
                <a:latin typeface="Calibri" panose="020F0502020204030204" pitchFamily="34" charset="0"/>
                <a:ea typeface="Calibri" panose="020F0502020204030204" pitchFamily="34" charset="0"/>
                <a:cs typeface="Times New Roman" panose="02020603050405020304" pitchFamily="18" charset="0"/>
              </a:rPr>
              <a:t>secara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beraturan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dimana</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tersebut</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merupakan</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a:t>
            </a:r>
            <a:r>
              <a:rPr lang="en-ID" sz="1800" err="1">
                <a:latin typeface="Calibri" panose="020F0502020204030204" pitchFamily="34" charset="0"/>
                <a:ea typeface="Calibri" panose="020F0502020204030204" pitchFamily="34" charset="0"/>
                <a:cs typeface="Times New Roman" panose="02020603050405020304" pitchFamily="18" charset="0"/>
              </a:rPr>
              <a:t>didalam</a:t>
            </a:r>
            <a:r>
              <a:rPr lang="en-ID" sz="1800">
                <a:latin typeface="Calibri" panose="020F0502020204030204" pitchFamily="34" charset="0"/>
                <a:ea typeface="Calibri" panose="020F0502020204030204" pitchFamily="34" charset="0"/>
                <a:cs typeface="Times New Roman" panose="02020603050405020304" pitchFamily="18" charset="0"/>
              </a:rPr>
              <a:t> domain </a:t>
            </a:r>
            <a:r>
              <a:rPr lang="en-ID" sz="1800" err="1">
                <a:latin typeface="Calibri" panose="020F0502020204030204" pitchFamily="34" charset="0"/>
                <a:ea typeface="Calibri" panose="020F0502020204030204" pitchFamily="34" charset="0"/>
                <a:cs typeface="Times New Roman" panose="02020603050405020304" pitchFamily="18" charset="0"/>
              </a:rPr>
              <a:t>nilai</a:t>
            </a:r>
            <a:r>
              <a:rPr lang="en-ID" sz="1800">
                <a:latin typeface="Calibri" panose="020F0502020204030204" pitchFamily="34" charset="0"/>
                <a:ea typeface="Calibri" panose="020F0502020204030204" pitchFamily="34" charset="0"/>
                <a:cs typeface="Times New Roman" panose="02020603050405020304" pitchFamily="18" charset="0"/>
              </a:rPr>
              <a:t> hyperparameter </a:t>
            </a:r>
            <a:r>
              <a:rPr lang="en-ID" sz="1800" err="1">
                <a:latin typeface="Calibri" panose="020F0502020204030204" pitchFamily="34" charset="0"/>
                <a:ea typeface="Calibri" panose="020F0502020204030204" pitchFamily="34" charset="0"/>
                <a:cs typeface="Times New Roman" panose="02020603050405020304" pitchFamily="18" charset="0"/>
              </a:rPr>
              <a:t>tersebut</a:t>
            </a:r>
            <a:r>
              <a:rPr lang="en-ID" sz="1800">
                <a:latin typeface="Calibri" panose="020F0502020204030204" pitchFamily="34"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en-ID" sz="1800">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34300069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770823" y="505192"/>
            <a:ext cx="10515600" cy="1325563"/>
          </a:xfrm>
        </p:spPr>
        <p:txBody>
          <a:bodyPr/>
          <a:lstStyle/>
          <a:p>
            <a:r>
              <a:rPr lang="en-US" b="1">
                <a:latin typeface="+mn-lt"/>
              </a:rPr>
              <a:t>MENGENAI DATASET</a:t>
            </a:r>
            <a:endParaRPr lang="id-ID" b="1">
              <a:latin typeface="+mn-lt"/>
              <a:cs typeface="Calibri Ligh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1649780"/>
            <a:ext cx="10515600" cy="4351338"/>
          </a:xfrm>
        </p:spPr>
        <p:txBody>
          <a:bodyPr vert="horz" lIns="91440" tIns="45720" rIns="91440" bIns="45720" rtlCol="0" anchor="t">
            <a:normAutofit/>
          </a:bodyPr>
          <a:lstStyle/>
          <a:p>
            <a:pPr marL="0" indent="0">
              <a:buNone/>
            </a:pPr>
            <a:r>
              <a:rPr lang="en-ID" sz="2400" i="1">
                <a:latin typeface="Times New Roman" panose="02020603050405020304" pitchFamily="18" charset="0"/>
                <a:cs typeface="Times New Roman" panose="02020603050405020304" pitchFamily="18" charset="0"/>
              </a:rPr>
              <a:t>Nama</a:t>
            </a:r>
            <a:r>
              <a:rPr lang="en-ID" sz="2400">
                <a:latin typeface="Times New Roman" panose="02020603050405020304" pitchFamily="18" charset="0"/>
                <a:cs typeface="Times New Roman" panose="02020603050405020304" pitchFamily="18" charset="0"/>
              </a:rPr>
              <a:t>			: </a:t>
            </a:r>
            <a:r>
              <a:rPr lang="en-US" sz="2400">
                <a:latin typeface="Times New Roman" panose="02020603050405020304" pitchFamily="18" charset="0"/>
                <a:cs typeface="Times New Roman" panose="02020603050405020304" pitchFamily="18" charset="0"/>
              </a:rPr>
              <a:t>Electrical Grid Stability Simulated Data </a:t>
            </a:r>
            <a:r>
              <a:rPr lang="en-US" sz="2400" err="1">
                <a:latin typeface="Times New Roman" panose="02020603050405020304" pitchFamily="18" charset="0"/>
                <a:cs typeface="Times New Roman" panose="02020603050405020304" pitchFamily="18" charset="0"/>
              </a:rPr>
              <a:t>Data</a:t>
            </a:r>
            <a:r>
              <a:rPr lang="en-US" sz="2400">
                <a:latin typeface="Times New Roman" panose="02020603050405020304" pitchFamily="18" charset="0"/>
                <a:cs typeface="Times New Roman" panose="02020603050405020304" pitchFamily="18" charset="0"/>
              </a:rPr>
              <a:t> Set</a:t>
            </a:r>
            <a:endParaRPr lang="en-ID" sz="2400">
              <a:latin typeface="Times New Roman" panose="02020603050405020304" pitchFamily="18" charset="0"/>
              <a:cs typeface="Times New Roman" panose="02020603050405020304" pitchFamily="18" charset="0"/>
            </a:endParaRPr>
          </a:p>
          <a:p>
            <a:pPr marL="0" indent="0">
              <a:buNone/>
            </a:pPr>
            <a:r>
              <a:rPr lang="en-ID" sz="2400" b="0" i="1" u="none" strike="noStrike" baseline="0">
                <a:latin typeface="Times New Roman" panose="02020603050405020304" pitchFamily="18" charset="0"/>
                <a:cs typeface="Times New Roman" panose="02020603050405020304" pitchFamily="18" charset="0"/>
              </a:rPr>
              <a:t>Feature</a:t>
            </a:r>
            <a:r>
              <a:rPr lang="en-ID" sz="2400" b="0" u="none" strike="noStrike" baseline="0">
                <a:latin typeface="Times New Roman" panose="02020603050405020304" pitchFamily="18" charset="0"/>
                <a:cs typeface="Times New Roman" panose="02020603050405020304" pitchFamily="18" charset="0"/>
              </a:rPr>
              <a:t>		: </a:t>
            </a: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endParaRPr lang="en-ID" sz="2400" i="1">
              <a:latin typeface="Times New Roman" panose="02020603050405020304" pitchFamily="18" charset="0"/>
              <a:cs typeface="Times New Roman" panose="02020603050405020304" pitchFamily="18" charset="0"/>
            </a:endParaRPr>
          </a:p>
          <a:p>
            <a:pPr marL="0" indent="0">
              <a:buNone/>
            </a:pPr>
            <a:r>
              <a:rPr lang="en-ID" sz="2400" i="1">
                <a:latin typeface="Times New Roman" panose="02020603050405020304" pitchFamily="18" charset="0"/>
                <a:cs typeface="Times New Roman" panose="02020603050405020304" pitchFamily="18" charset="0"/>
              </a:rPr>
              <a:t>Class</a:t>
            </a:r>
            <a:r>
              <a:rPr lang="en-ID" sz="2400">
                <a:latin typeface="Times New Roman" panose="02020603050405020304" pitchFamily="18" charset="0"/>
                <a:cs typeface="Times New Roman" panose="02020603050405020304" pitchFamily="18" charset="0"/>
              </a:rPr>
              <a:t>			: Stable, Unstable</a:t>
            </a:r>
          </a:p>
          <a:p>
            <a:pPr marL="0" indent="0">
              <a:buNone/>
            </a:pPr>
            <a:r>
              <a:rPr lang="en-ID" sz="2400" i="1" err="1">
                <a:latin typeface="Times New Roman" panose="02020603050405020304" pitchFamily="18" charset="0"/>
                <a:cs typeface="Times New Roman" panose="02020603050405020304" pitchFamily="18" charset="0"/>
              </a:rPr>
              <a:t>Jumlah</a:t>
            </a:r>
            <a:r>
              <a:rPr lang="en-ID" sz="2400">
                <a:latin typeface="Times New Roman" panose="02020603050405020304" pitchFamily="18" charset="0"/>
                <a:cs typeface="Times New Roman" panose="02020603050405020304" pitchFamily="18" charset="0"/>
              </a:rPr>
              <a:t> </a:t>
            </a:r>
            <a:r>
              <a:rPr lang="en-ID" sz="2400" i="1">
                <a:latin typeface="Times New Roman" panose="02020603050405020304" pitchFamily="18" charset="0"/>
                <a:cs typeface="Times New Roman" panose="02020603050405020304" pitchFamily="18" charset="0"/>
              </a:rPr>
              <a:t>instance</a:t>
            </a:r>
            <a:r>
              <a:rPr lang="en-ID" sz="2400">
                <a:latin typeface="Times New Roman" panose="02020603050405020304" pitchFamily="18" charset="0"/>
                <a:cs typeface="Times New Roman" panose="02020603050405020304" pitchFamily="18" charset="0"/>
              </a:rPr>
              <a:t>	: 10000</a:t>
            </a:r>
          </a:p>
        </p:txBody>
      </p:sp>
      <p:sp>
        <p:nvSpPr>
          <p:cNvPr id="6" name="TextBox 5">
            <a:extLst>
              <a:ext uri="{FF2B5EF4-FFF2-40B4-BE49-F238E27FC236}">
                <a16:creationId xmlns:a16="http://schemas.microsoft.com/office/drawing/2014/main" id="{31ADD0CD-2B60-4C30-8407-2668015AEAC1}"/>
              </a:ext>
            </a:extLst>
          </p:cNvPr>
          <p:cNvSpPr txBox="1"/>
          <p:nvPr/>
        </p:nvSpPr>
        <p:spPr>
          <a:xfrm>
            <a:off x="838200" y="5328252"/>
            <a:ext cx="7315986" cy="338554"/>
          </a:xfrm>
          <a:prstGeom prst="rect">
            <a:avLst/>
          </a:prstGeom>
          <a:noFill/>
        </p:spPr>
        <p:txBody>
          <a:bodyPr wrap="square">
            <a:spAutoFit/>
          </a:bodyPr>
          <a:lstStyle/>
          <a:p>
            <a:pPr marL="0" indent="0">
              <a:buNone/>
            </a:pPr>
            <a:r>
              <a:rPr lang="en-ID" sz="1600" i="1" u="sng">
                <a:cs typeface="Calibri"/>
              </a:rPr>
              <a:t>https://archive.ics.uci.edu/ml/datasets/Electrical+Grid+Stability+Simulated+Data+</a:t>
            </a:r>
          </a:p>
        </p:txBody>
      </p:sp>
      <p:pic>
        <p:nvPicPr>
          <p:cNvPr id="8" name="Picture 7">
            <a:extLst>
              <a:ext uri="{FF2B5EF4-FFF2-40B4-BE49-F238E27FC236}">
                <a16:creationId xmlns:a16="http://schemas.microsoft.com/office/drawing/2014/main" id="{98A8C03A-AE0A-468C-82C3-6C84C3F2B954}"/>
              </a:ext>
            </a:extLst>
          </p:cNvPr>
          <p:cNvPicPr>
            <a:picLocks noChangeAspect="1"/>
          </p:cNvPicPr>
          <p:nvPr/>
        </p:nvPicPr>
        <p:blipFill>
          <a:blip r:embed="rId2"/>
          <a:stretch>
            <a:fillRect/>
          </a:stretch>
        </p:blipFill>
        <p:spPr>
          <a:xfrm>
            <a:off x="838200" y="2626824"/>
            <a:ext cx="9783540" cy="1419423"/>
          </a:xfrm>
          <a:prstGeom prst="rect">
            <a:avLst/>
          </a:prstGeom>
        </p:spPr>
      </p:pic>
    </p:spTree>
    <p:extLst>
      <p:ext uri="{BB962C8B-B14F-4D97-AF65-F5344CB8AC3E}">
        <p14:creationId xmlns:p14="http://schemas.microsoft.com/office/powerpoint/2010/main" val="8838196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61A9A5-B96B-4F2D-8ABC-B462A3F24F3C}"/>
              </a:ext>
            </a:extLst>
          </p:cNvPr>
          <p:cNvPicPr>
            <a:picLocks noChangeAspect="1"/>
          </p:cNvPicPr>
          <p:nvPr/>
        </p:nvPicPr>
        <p:blipFill>
          <a:blip r:embed="rId2"/>
          <a:stretch>
            <a:fillRect/>
          </a:stretch>
        </p:blipFill>
        <p:spPr>
          <a:xfrm>
            <a:off x="1461155" y="421116"/>
            <a:ext cx="8820301" cy="6015767"/>
          </a:xfrm>
          <a:prstGeom prst="rect">
            <a:avLst/>
          </a:prstGeom>
        </p:spPr>
      </p:pic>
    </p:spTree>
    <p:extLst>
      <p:ext uri="{BB962C8B-B14F-4D97-AF65-F5344CB8AC3E}">
        <p14:creationId xmlns:p14="http://schemas.microsoft.com/office/powerpoint/2010/main" val="12704806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838200" y="586507"/>
            <a:ext cx="9163639" cy="1325563"/>
          </a:xfrm>
        </p:spPr>
        <p:txBody>
          <a:bodyPr>
            <a:normAutofit/>
          </a:bodyPr>
          <a:lstStyle/>
          <a:p>
            <a:r>
              <a:rPr lang="en-US" sz="4000" b="1">
                <a:latin typeface="+mn-lt"/>
              </a:rPr>
              <a:t>LANGKAH KERJA</a:t>
            </a:r>
            <a:br>
              <a:rPr lang="en-US" sz="4000" b="1">
                <a:latin typeface="+mn-lt"/>
              </a:rPr>
            </a:br>
            <a:r>
              <a:rPr lang="en-US" sz="4000" b="1">
                <a:latin typeface="+mn-lt"/>
              </a:rPr>
              <a:t>NEURAL NETWORK + BACKPROPAGATION</a:t>
            </a:r>
            <a:endParaRPr lang="id-ID" sz="4000" b="1">
              <a:latin typeface="+mn-l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2097912"/>
            <a:ext cx="10515600" cy="4351338"/>
          </a:xfrm>
        </p:spPr>
        <p:txBody>
          <a:bodyPr numCol="2">
            <a:normAutofit/>
          </a:bodyPr>
          <a:lstStyle/>
          <a:p>
            <a:pPr marL="514350" indent="-514350">
              <a:buFont typeface="+mj-lt"/>
              <a:buAutoNum type="arabicPeriod"/>
            </a:pPr>
            <a:r>
              <a:rPr lang="id-ID" sz="2400">
                <a:latin typeface="Times New Roman" panose="02020603050405020304" pitchFamily="18" charset="0"/>
                <a:cs typeface="Times New Roman" panose="02020603050405020304" pitchFamily="18" charset="0"/>
              </a:rPr>
              <a:t>Input Data + Data Splitting</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Data</a:t>
            </a: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Declare Hyperparameter &amp; </a:t>
            </a:r>
            <a:r>
              <a:rPr lang="en-US" sz="2400" err="1">
                <a:latin typeface="Times New Roman" panose="02020603050405020304" pitchFamily="18" charset="0"/>
                <a:cs typeface="Times New Roman" panose="02020603050405020304" pitchFamily="18" charset="0"/>
              </a:rPr>
              <a:t>Variabel</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Inisialisasi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Bobot</a:t>
            </a:r>
            <a:endParaRPr lang="id-ID"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Forward Pass</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Kuantitasi Output</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Backward Pass</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Pembaharuan Bobot</a:t>
            </a:r>
          </a:p>
          <a:p>
            <a:pPr marL="514350" indent="-514350">
              <a:buFont typeface="+mj-lt"/>
              <a:buAutoNum type="arabicPeriod"/>
            </a:pPr>
            <a:r>
              <a:rPr lang="id-ID" sz="2400">
                <a:latin typeface="Times New Roman" panose="02020603050405020304" pitchFamily="18" charset="0"/>
                <a:cs typeface="Times New Roman" panose="02020603050405020304" pitchFamily="18" charset="0"/>
              </a:rPr>
              <a:t>Repeat</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a:latin typeface="Times New Roman" panose="02020603050405020304" pitchFamily="18" charset="0"/>
                <a:cs typeface="Times New Roman" panose="02020603050405020304" pitchFamily="18" charset="0"/>
              </a:rPr>
              <a:t>Testing</a:t>
            </a: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Akurasi</a:t>
            </a:r>
            <a:endParaRPr lang="en-US" sz="24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err="1">
                <a:latin typeface="Times New Roman" panose="02020603050405020304" pitchFamily="18" charset="0"/>
                <a:cs typeface="Times New Roman" panose="02020603050405020304" pitchFamily="18" charset="0"/>
              </a:rPr>
              <a:t>Hitung</a:t>
            </a:r>
            <a:r>
              <a:rPr lang="en-US" sz="2400">
                <a:latin typeface="Times New Roman" panose="02020603050405020304" pitchFamily="18" charset="0"/>
                <a:cs typeface="Times New Roman" panose="02020603050405020304" pitchFamily="18" charset="0"/>
              </a:rPr>
              <a:t> Recognition Rate</a:t>
            </a:r>
          </a:p>
          <a:p>
            <a:pPr marL="514350" indent="-514350">
              <a:buFont typeface="+mj-lt"/>
              <a:buAutoNum type="arabicPeriod"/>
            </a:pPr>
            <a:endParaRPr lang="id-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9876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604384" y="817516"/>
            <a:ext cx="10515600" cy="1325563"/>
          </a:xfrm>
        </p:spPr>
        <p:txBody>
          <a:bodyPr/>
          <a:lstStyle/>
          <a:p>
            <a:r>
              <a:rPr lang="en-US" b="1">
                <a:latin typeface="+mn-lt"/>
              </a:rPr>
              <a:t>1. INPUT DATA + DATA SPLITTING</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46208" y="1844879"/>
            <a:ext cx="9624461"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Data dimasukkan ke dalam program dan kemudian dibagi 2 menjadi set Train dan set Test. Pembagian dipisah dengan perbandingan Train:Test sejumlah 70:30.</a:t>
            </a:r>
          </a:p>
        </p:txBody>
      </p:sp>
      <p:pic>
        <p:nvPicPr>
          <p:cNvPr id="6" name="Picture 5">
            <a:extLst>
              <a:ext uri="{FF2B5EF4-FFF2-40B4-BE49-F238E27FC236}">
                <a16:creationId xmlns:a16="http://schemas.microsoft.com/office/drawing/2014/main" id="{569E31C4-C59C-4322-8D03-A4B58C91DEE9}"/>
              </a:ext>
            </a:extLst>
          </p:cNvPr>
          <p:cNvPicPr>
            <a:picLocks noChangeAspect="1"/>
          </p:cNvPicPr>
          <p:nvPr/>
        </p:nvPicPr>
        <p:blipFill>
          <a:blip r:embed="rId2"/>
          <a:stretch>
            <a:fillRect/>
          </a:stretch>
        </p:blipFill>
        <p:spPr>
          <a:xfrm>
            <a:off x="3495882" y="3562236"/>
            <a:ext cx="4925112" cy="2305372"/>
          </a:xfrm>
          <a:prstGeom prst="rect">
            <a:avLst/>
          </a:prstGeom>
        </p:spPr>
      </p:pic>
    </p:spTree>
    <p:extLst>
      <p:ext uri="{BB962C8B-B14F-4D97-AF65-F5344CB8AC3E}">
        <p14:creationId xmlns:p14="http://schemas.microsoft.com/office/powerpoint/2010/main" val="35902991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595495" y="809631"/>
            <a:ext cx="10515600" cy="1325563"/>
          </a:xfrm>
        </p:spPr>
        <p:txBody>
          <a:bodyPr/>
          <a:lstStyle/>
          <a:p>
            <a:r>
              <a:rPr lang="en-US" b="1">
                <a:latin typeface="+mn-lt"/>
              </a:rPr>
              <a:t>2</a:t>
            </a:r>
            <a:r>
              <a:rPr lang="id-ID" b="1">
                <a:latin typeface="+mn-lt"/>
              </a:rPr>
              <a:t>. </a:t>
            </a:r>
            <a:r>
              <a:rPr lang="en-US" b="1">
                <a:latin typeface="+mn-lt"/>
              </a:rPr>
              <a:t>NORMALISASI DATA</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38050" y="1710988"/>
            <a:ext cx="10136407" cy="1871198"/>
          </a:xfrm>
        </p:spPr>
        <p:txBody>
          <a:bodyPr>
            <a:normAutofit lnSpcReduction="10000"/>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Data dinormalisasi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menggunakan</a:t>
            </a:r>
            <a:r>
              <a:rPr lang="en-US" sz="2400">
                <a:latin typeface="Times New Roman" panose="02020603050405020304" pitchFamily="18" charset="0"/>
                <a:cs typeface="Times New Roman" panose="02020603050405020304" pitchFamily="18" charset="0"/>
              </a:rPr>
              <a:t> 3 </a:t>
            </a:r>
            <a:r>
              <a:rPr lang="en-US" sz="2400" err="1">
                <a:latin typeface="Times New Roman" panose="02020603050405020304" pitchFamily="18" charset="0"/>
                <a:cs typeface="Times New Roman" panose="02020603050405020304" pitchFamily="18" charset="0"/>
              </a:rPr>
              <a:t>metode</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yaitu</a:t>
            </a:r>
            <a:r>
              <a:rPr lang="en-US" sz="2400">
                <a:latin typeface="Times New Roman" panose="02020603050405020304" pitchFamily="18" charset="0"/>
                <a:cs typeface="Times New Roman" panose="02020603050405020304" pitchFamily="18" charset="0"/>
              </a:rPr>
              <a:t> :</a:t>
            </a:r>
          </a:p>
          <a:p>
            <a:pPr algn="just">
              <a:lnSpc>
                <a:spcPct val="100000"/>
              </a:lnSpc>
            </a:pPr>
            <a:r>
              <a:rPr lang="en-US" sz="2400" err="1">
                <a:latin typeface="Times New Roman" panose="02020603050405020304" pitchFamily="18" charset="0"/>
                <a:cs typeface="Times New Roman" panose="02020603050405020304" pitchFamily="18" charset="0"/>
              </a:rPr>
              <a:t>Tanpa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Normalisasi</a:t>
            </a:r>
            <a:endParaRPr lang="en-US" sz="2400">
              <a:latin typeface="Times New Roman" panose="02020603050405020304" pitchFamily="18" charset="0"/>
              <a:cs typeface="Times New Roman" panose="02020603050405020304" pitchFamily="18" charset="0"/>
            </a:endParaRP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Min-Max</a:t>
            </a: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Z-Score</a:t>
            </a:r>
            <a:endParaRPr lang="id-ID" sz="2400">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75B90B0-7D6A-4C47-AA96-FCBAF22A8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8051" y="3659419"/>
            <a:ext cx="10477474" cy="2619369"/>
          </a:xfrm>
          <a:prstGeom prst="rect">
            <a:avLst/>
          </a:prstGeom>
        </p:spPr>
      </p:pic>
    </p:spTree>
    <p:extLst>
      <p:ext uri="{BB962C8B-B14F-4D97-AF65-F5344CB8AC3E}">
        <p14:creationId xmlns:p14="http://schemas.microsoft.com/office/powerpoint/2010/main" val="25983504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7531A-0D47-4C02-8EC9-C873E903BF63}"/>
              </a:ext>
            </a:extLst>
          </p:cNvPr>
          <p:cNvPicPr>
            <a:picLocks noChangeAspect="1"/>
          </p:cNvPicPr>
          <p:nvPr/>
        </p:nvPicPr>
        <p:blipFill>
          <a:blip r:embed="rId2"/>
          <a:stretch>
            <a:fillRect/>
          </a:stretch>
        </p:blipFill>
        <p:spPr>
          <a:xfrm>
            <a:off x="1306505" y="1844122"/>
            <a:ext cx="4386691" cy="3543096"/>
          </a:xfrm>
          <a:prstGeom prst="rect">
            <a:avLst/>
          </a:prstGeom>
        </p:spPr>
      </p:pic>
      <p:sp>
        <p:nvSpPr>
          <p:cNvPr id="6" name="Title 1">
            <a:extLst>
              <a:ext uri="{FF2B5EF4-FFF2-40B4-BE49-F238E27FC236}">
                <a16:creationId xmlns:a16="http://schemas.microsoft.com/office/drawing/2014/main" id="{2AAF770A-31E3-4144-986E-6BBFC4B680BA}"/>
              </a:ext>
            </a:extLst>
          </p:cNvPr>
          <p:cNvSpPr>
            <a:spLocks noGrp="1"/>
          </p:cNvSpPr>
          <p:nvPr>
            <p:ph type="title"/>
          </p:nvPr>
        </p:nvSpPr>
        <p:spPr>
          <a:xfrm>
            <a:off x="655130" y="616226"/>
            <a:ext cx="10515600" cy="1325563"/>
          </a:xfrm>
        </p:spPr>
        <p:txBody>
          <a:bodyPr>
            <a:normAutofit/>
          </a:bodyPr>
          <a:lstStyle/>
          <a:p>
            <a:r>
              <a:rPr lang="en-US" sz="4000" b="1">
                <a:latin typeface="+mn-lt"/>
              </a:rPr>
              <a:t>3</a:t>
            </a:r>
            <a:r>
              <a:rPr lang="id-ID" sz="4000" b="1">
                <a:latin typeface="+mn-lt"/>
              </a:rPr>
              <a:t>. </a:t>
            </a:r>
            <a:r>
              <a:rPr lang="en-US" sz="4000" b="1">
                <a:latin typeface="+mn-lt"/>
              </a:rPr>
              <a:t>DEKLARASI HYPERPARAMETER &amp; VARIABEL</a:t>
            </a:r>
            <a:endParaRPr lang="id-ID" sz="4000" b="1">
              <a:latin typeface="+mn-lt"/>
            </a:endParaRPr>
          </a:p>
        </p:txBody>
      </p:sp>
      <p:sp>
        <p:nvSpPr>
          <p:cNvPr id="7" name="Content Placeholder 2">
            <a:extLst>
              <a:ext uri="{FF2B5EF4-FFF2-40B4-BE49-F238E27FC236}">
                <a16:creationId xmlns:a16="http://schemas.microsoft.com/office/drawing/2014/main" id="{ECB94DF2-5148-42EC-8DE0-F205D4E8A805}"/>
              </a:ext>
            </a:extLst>
          </p:cNvPr>
          <p:cNvSpPr>
            <a:spLocks noGrp="1"/>
          </p:cNvSpPr>
          <p:nvPr>
            <p:ph idx="1"/>
          </p:nvPr>
        </p:nvSpPr>
        <p:spPr>
          <a:xfrm>
            <a:off x="5833871" y="1747413"/>
            <a:ext cx="5468742" cy="2652812"/>
          </a:xfrm>
        </p:spPr>
        <p:txBody>
          <a:bodyPr>
            <a:normAutofit/>
          </a:bodyPr>
          <a:lstStyle/>
          <a:p>
            <a:pPr marL="0" indent="0">
              <a:lnSpc>
                <a:spcPct val="100000"/>
              </a:lnSpc>
              <a:buNone/>
            </a:pP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nilai-nilai</a:t>
            </a:r>
            <a:r>
              <a:rPr lang="en-US" sz="2400">
                <a:latin typeface="Times New Roman" panose="02020603050405020304" pitchFamily="18" charset="0"/>
                <a:cs typeface="Times New Roman" panose="02020603050405020304" pitchFamily="18" charset="0"/>
              </a:rPr>
              <a:t> Hyperparameter yang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digunakan</a:t>
            </a:r>
            <a:r>
              <a:rPr lang="en-US" sz="2400">
                <a:latin typeface="Times New Roman" panose="02020603050405020304" pitchFamily="18" charset="0"/>
                <a:cs typeface="Times New Roman" panose="02020603050405020304" pitchFamily="18" charset="0"/>
              </a:rPr>
              <a:t> dan set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awal</a:t>
            </a:r>
            <a:r>
              <a:rPr lang="en-US" sz="2400">
                <a:latin typeface="Times New Roman" panose="02020603050405020304" pitchFamily="18" charset="0"/>
                <a:cs typeface="Times New Roman" panose="02020603050405020304" pitchFamily="18" charset="0"/>
              </a:rPr>
              <a:t> variable lain. Hyperparameter </a:t>
            </a:r>
            <a:r>
              <a:rPr lang="en-US" sz="2400" err="1">
                <a:latin typeface="Times New Roman" panose="02020603050405020304" pitchFamily="18" charset="0"/>
                <a:cs typeface="Times New Roman" panose="02020603050405020304" pitchFamily="18" charset="0"/>
              </a:rPr>
              <a:t>ini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penting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untuk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karena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perilaku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a:t>
            </a:r>
            <a:endParaRPr lang="id-ID" sz="2400" b="1">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6390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79A54F-4535-474D-A9F4-EE73FFD908BD}"/>
              </a:ext>
            </a:extLst>
          </p:cNvPr>
          <p:cNvPicPr>
            <a:picLocks noChangeAspect="1"/>
          </p:cNvPicPr>
          <p:nvPr/>
        </p:nvPicPr>
        <p:blipFill>
          <a:blip r:embed="rId2"/>
          <a:stretch>
            <a:fillRect/>
          </a:stretch>
        </p:blipFill>
        <p:spPr>
          <a:xfrm>
            <a:off x="6532685" y="4158855"/>
            <a:ext cx="4484077" cy="1832276"/>
          </a:xfrm>
          <a:prstGeom prst="rect">
            <a:avLst/>
          </a:prstGeom>
        </p:spPr>
      </p:pic>
      <p:sp>
        <p:nvSpPr>
          <p:cNvPr id="8" name="Title 1">
            <a:extLst>
              <a:ext uri="{FF2B5EF4-FFF2-40B4-BE49-F238E27FC236}">
                <a16:creationId xmlns:a16="http://schemas.microsoft.com/office/drawing/2014/main" id="{337AB16C-5CF7-44C4-9246-CFC7CD133AC0}"/>
              </a:ext>
            </a:extLst>
          </p:cNvPr>
          <p:cNvSpPr>
            <a:spLocks noGrp="1"/>
          </p:cNvSpPr>
          <p:nvPr>
            <p:ph type="title"/>
          </p:nvPr>
        </p:nvSpPr>
        <p:spPr>
          <a:xfrm>
            <a:off x="655130" y="493134"/>
            <a:ext cx="10515600" cy="1325563"/>
          </a:xfrm>
        </p:spPr>
        <p:txBody>
          <a:bodyPr/>
          <a:lstStyle/>
          <a:p>
            <a:r>
              <a:rPr lang="en-US" b="1">
                <a:latin typeface="+mn-lt"/>
              </a:rPr>
              <a:t>4. INISIALISASI BOBOT</a:t>
            </a:r>
            <a:endParaRPr lang="id-ID" b="1">
              <a:latin typeface="+mn-lt"/>
            </a:endParaRPr>
          </a:p>
        </p:txBody>
      </p:sp>
      <p:pic>
        <p:nvPicPr>
          <p:cNvPr id="10" name="Picture 9">
            <a:extLst>
              <a:ext uri="{FF2B5EF4-FFF2-40B4-BE49-F238E27FC236}">
                <a16:creationId xmlns:a16="http://schemas.microsoft.com/office/drawing/2014/main" id="{4621A8B5-57A7-4845-A3AF-73DE4B434224}"/>
              </a:ext>
            </a:extLst>
          </p:cNvPr>
          <p:cNvPicPr>
            <a:picLocks noChangeAspect="1"/>
          </p:cNvPicPr>
          <p:nvPr/>
        </p:nvPicPr>
        <p:blipFill>
          <a:blip r:embed="rId3"/>
          <a:stretch>
            <a:fillRect/>
          </a:stretch>
        </p:blipFill>
        <p:spPr>
          <a:xfrm>
            <a:off x="1420690" y="4158855"/>
            <a:ext cx="4936148" cy="1834260"/>
          </a:xfrm>
          <a:prstGeom prst="rect">
            <a:avLst/>
          </a:prstGeom>
        </p:spPr>
      </p:pic>
      <p:sp>
        <p:nvSpPr>
          <p:cNvPr id="11" name="TextBox 10">
            <a:extLst>
              <a:ext uri="{FF2B5EF4-FFF2-40B4-BE49-F238E27FC236}">
                <a16:creationId xmlns:a16="http://schemas.microsoft.com/office/drawing/2014/main" id="{95CE22FD-72F7-4512-866F-2B3C3527FF1E}"/>
              </a:ext>
            </a:extLst>
          </p:cNvPr>
          <p:cNvSpPr txBox="1"/>
          <p:nvPr/>
        </p:nvSpPr>
        <p:spPr>
          <a:xfrm>
            <a:off x="1336431" y="1567900"/>
            <a:ext cx="9834300" cy="2308324"/>
          </a:xfrm>
          <a:prstGeom prst="rect">
            <a:avLst/>
          </a:prstGeom>
          <a:noFill/>
        </p:spPr>
        <p:txBody>
          <a:bodyPr wrap="square">
            <a:spAutoFit/>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Nilai bobot diinisialisasi secara random atau menggunakan metode Nguyen widrow. Metode inisialisasi bobot sangat penting untuk dilakukan agar jaringan dapat mencapai konvergensi. Inisialisasi bobot dengan menggunakan angka yang sama pada semua bobot akan membuat jaringan mengalami fenomena </a:t>
            </a:r>
            <a:r>
              <a:rPr lang="id-ID" sz="2400" i="1" u="sng">
                <a:solidFill>
                  <a:srgbClr val="FFC000"/>
                </a:solidFill>
                <a:latin typeface="Times New Roman" panose="02020603050405020304" pitchFamily="18" charset="0"/>
                <a:cs typeface="Times New Roman" panose="02020603050405020304" pitchFamily="18" charset="0"/>
              </a:rPr>
              <a:t>symmetry</a:t>
            </a:r>
            <a:r>
              <a:rPr lang="id-ID" sz="2400">
                <a:latin typeface="Times New Roman" panose="02020603050405020304" pitchFamily="18" charset="0"/>
                <a:cs typeface="Times New Roman" panose="02020603050405020304" pitchFamily="18" charset="0"/>
              </a:rPr>
              <a:t> dimana semua neuron pada layer yang sama akan mempunyai perilaku yang sama.</a:t>
            </a:r>
          </a:p>
        </p:txBody>
      </p:sp>
    </p:spTree>
    <p:extLst>
      <p:ext uri="{BB962C8B-B14F-4D97-AF65-F5344CB8AC3E}">
        <p14:creationId xmlns:p14="http://schemas.microsoft.com/office/powerpoint/2010/main" val="596081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38245" y="817241"/>
            <a:ext cx="10515600" cy="1325563"/>
          </a:xfrm>
        </p:spPr>
        <p:txBody>
          <a:bodyPr/>
          <a:lstStyle/>
          <a:p>
            <a:r>
              <a:rPr lang="en-US" b="1">
                <a:latin typeface="+mn-lt"/>
              </a:rPr>
              <a:t>5</a:t>
            </a:r>
            <a:r>
              <a:rPr lang="id-ID" b="1">
                <a:latin typeface="+mn-lt"/>
              </a:rPr>
              <a:t>. </a:t>
            </a:r>
            <a:r>
              <a:rPr lang="en-US" b="1">
                <a:latin typeface="+mn-lt"/>
              </a:rPr>
              <a:t>MELAKUKAN PROSES FORWARD PASS</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5138673" y="1839375"/>
            <a:ext cx="5908984" cy="1325563"/>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Data dimasukkan ke dalam layer input dan dihitung maju ke hidden layer dan ke output layer menggunakan prinsip neural network.</a:t>
            </a:r>
          </a:p>
        </p:txBody>
      </p:sp>
      <p:pic>
        <p:nvPicPr>
          <p:cNvPr id="4" name="Picture 4">
            <a:extLst>
              <a:ext uri="{FF2B5EF4-FFF2-40B4-BE49-F238E27FC236}">
                <a16:creationId xmlns:a16="http://schemas.microsoft.com/office/drawing/2014/main" id="{8C653CFC-0965-43AE-B16A-F0BEDC472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2020" y="1832500"/>
            <a:ext cx="4080465" cy="4801695"/>
          </a:xfrm>
          <a:prstGeom prst="rect">
            <a:avLst/>
          </a:prstGeom>
        </p:spPr>
      </p:pic>
    </p:spTree>
    <p:extLst>
      <p:ext uri="{BB962C8B-B14F-4D97-AF65-F5344CB8AC3E}">
        <p14:creationId xmlns:p14="http://schemas.microsoft.com/office/powerpoint/2010/main" val="27237513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4CB-AAE6-4CCA-B160-82E47413D1C4}"/>
              </a:ext>
            </a:extLst>
          </p:cNvPr>
          <p:cNvSpPr>
            <a:spLocks noGrp="1"/>
          </p:cNvSpPr>
          <p:nvPr>
            <p:ph type="title"/>
          </p:nvPr>
        </p:nvSpPr>
        <p:spPr>
          <a:xfrm>
            <a:off x="751572" y="391419"/>
            <a:ext cx="10515600" cy="1325563"/>
          </a:xfrm>
        </p:spPr>
        <p:txBody>
          <a:bodyPr/>
          <a:lstStyle/>
          <a:p>
            <a:r>
              <a:rPr lang="en-US" b="1">
                <a:latin typeface="+mn-lt"/>
              </a:rPr>
              <a:t>LATAR BELAKANG</a:t>
            </a:r>
            <a:endParaRPr lang="id-ID" b="1">
              <a:latin typeface="+mn-lt"/>
            </a:endParaRPr>
          </a:p>
        </p:txBody>
      </p:sp>
      <p:pic>
        <p:nvPicPr>
          <p:cNvPr id="1026" name="Picture 2" descr="PDF] Classical Control Theory: A Course in the Linear Mathematics of  Systems and Control | Semantic Scholar">
            <a:extLst>
              <a:ext uri="{FF2B5EF4-FFF2-40B4-BE49-F238E27FC236}">
                <a16:creationId xmlns:a16="http://schemas.microsoft.com/office/drawing/2014/main" id="{6F28C132-9DB2-4AB4-AFB4-605716B4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10" y="2380603"/>
            <a:ext cx="4687181" cy="15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 control block diagram. | Download Scientific Diagram">
            <a:extLst>
              <a:ext uri="{FF2B5EF4-FFF2-40B4-BE49-F238E27FC236}">
                <a16:creationId xmlns:a16="http://schemas.microsoft.com/office/drawing/2014/main" id="{EFF49A3F-5399-4A12-A11A-BA162FCC8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126" y="2380603"/>
            <a:ext cx="4548664" cy="23300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8046416-6637-4A8E-9C1A-D91BD15EE46C}"/>
              </a:ext>
            </a:extLst>
          </p:cNvPr>
          <p:cNvCxnSpPr>
            <a:cxnSpLocks/>
          </p:cNvCxnSpPr>
          <p:nvPr/>
        </p:nvCxnSpPr>
        <p:spPr>
          <a:xfrm>
            <a:off x="6050003" y="2001135"/>
            <a:ext cx="1" cy="3947060"/>
          </a:xfrm>
          <a:prstGeom prst="line">
            <a:avLst/>
          </a:prstGeom>
          <a:ln w="57150">
            <a:solidFill>
              <a:schemeClr val="tx1"/>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9AFDD6D-BB91-4BC4-9E22-FCD4BDA8C1FE}"/>
              </a:ext>
            </a:extLst>
          </p:cNvPr>
          <p:cNvSpPr txBox="1"/>
          <p:nvPr/>
        </p:nvSpPr>
        <p:spPr>
          <a:xfrm>
            <a:off x="675070" y="4150563"/>
            <a:ext cx="4793070" cy="1200329"/>
          </a:xfrm>
          <a:prstGeom prst="rect">
            <a:avLst/>
          </a:prstGeom>
          <a:noFill/>
        </p:spPr>
        <p:txBody>
          <a:bodyPr wrap="square">
            <a:spAutoFit/>
          </a:bodyPr>
          <a:lstStyle/>
          <a:p>
            <a:pPr marL="285750" indent="-285750">
              <a:buFont typeface="Arial" panose="020B0604020202020204" pitchFamily="34" charset="0"/>
              <a:buChar char="•"/>
            </a:pPr>
            <a:r>
              <a:rPr lang="id-ID"/>
              <a:t>Perlu pemodelan white-box</a:t>
            </a:r>
          </a:p>
          <a:p>
            <a:pPr marL="285750" indent="-285750">
              <a:buFont typeface="Arial" panose="020B0604020202020204" pitchFamily="34" charset="0"/>
              <a:buChar char="•"/>
            </a:pPr>
            <a:r>
              <a:rPr lang="id-ID"/>
              <a:t>Mahal</a:t>
            </a:r>
          </a:p>
          <a:p>
            <a:pPr marL="285750" indent="-285750">
              <a:buFont typeface="Arial" panose="020B0604020202020204" pitchFamily="34" charset="0"/>
              <a:buChar char="•"/>
            </a:pPr>
            <a:r>
              <a:rPr lang="id-ID"/>
              <a:t>Kompleks</a:t>
            </a:r>
          </a:p>
          <a:p>
            <a:pPr marL="285750" indent="-285750">
              <a:buFont typeface="Arial" panose="020B0604020202020204" pitchFamily="34" charset="0"/>
              <a:buChar char="•"/>
            </a:pPr>
            <a:r>
              <a:rPr lang="id-ID"/>
              <a:t>Perlu ditala ulang</a:t>
            </a:r>
          </a:p>
        </p:txBody>
      </p:sp>
      <p:sp>
        <p:nvSpPr>
          <p:cNvPr id="16" name="TextBox 15">
            <a:extLst>
              <a:ext uri="{FF2B5EF4-FFF2-40B4-BE49-F238E27FC236}">
                <a16:creationId xmlns:a16="http://schemas.microsoft.com/office/drawing/2014/main" id="{6B378F63-E26B-4FDD-87A1-16A79723EFC5}"/>
              </a:ext>
            </a:extLst>
          </p:cNvPr>
          <p:cNvSpPr txBox="1"/>
          <p:nvPr/>
        </p:nvSpPr>
        <p:spPr>
          <a:xfrm>
            <a:off x="2221448" y="2011271"/>
            <a:ext cx="1920704" cy="369332"/>
          </a:xfrm>
          <a:prstGeom prst="rect">
            <a:avLst/>
          </a:prstGeom>
          <a:noFill/>
        </p:spPr>
        <p:txBody>
          <a:bodyPr wrap="square">
            <a:spAutoFit/>
          </a:bodyPr>
          <a:lstStyle/>
          <a:p>
            <a:r>
              <a:rPr lang="en-US" b="1"/>
              <a:t>Classical Control</a:t>
            </a:r>
            <a:endParaRPr lang="en-ID"/>
          </a:p>
        </p:txBody>
      </p:sp>
      <p:sp>
        <p:nvSpPr>
          <p:cNvPr id="18" name="TextBox 17">
            <a:extLst>
              <a:ext uri="{FF2B5EF4-FFF2-40B4-BE49-F238E27FC236}">
                <a16:creationId xmlns:a16="http://schemas.microsoft.com/office/drawing/2014/main" id="{A04F7A1E-9D33-49FB-BA14-493AF5B691E3}"/>
              </a:ext>
            </a:extLst>
          </p:cNvPr>
          <p:cNvSpPr txBox="1"/>
          <p:nvPr/>
        </p:nvSpPr>
        <p:spPr>
          <a:xfrm>
            <a:off x="7695668" y="2001135"/>
            <a:ext cx="2767579" cy="369332"/>
          </a:xfrm>
          <a:prstGeom prst="rect">
            <a:avLst/>
          </a:prstGeom>
          <a:noFill/>
        </p:spPr>
        <p:txBody>
          <a:bodyPr wrap="square">
            <a:spAutoFit/>
          </a:bodyPr>
          <a:lstStyle/>
          <a:p>
            <a:r>
              <a:rPr lang="en-US" b="1"/>
              <a:t>Neural Network Controller</a:t>
            </a:r>
            <a:endParaRPr lang="en-ID"/>
          </a:p>
        </p:txBody>
      </p:sp>
      <p:sp>
        <p:nvSpPr>
          <p:cNvPr id="20" name="TextBox 19">
            <a:extLst>
              <a:ext uri="{FF2B5EF4-FFF2-40B4-BE49-F238E27FC236}">
                <a16:creationId xmlns:a16="http://schemas.microsoft.com/office/drawing/2014/main" id="{C36C59A9-A327-4C30-B099-E19E8D989C15}"/>
              </a:ext>
            </a:extLst>
          </p:cNvPr>
          <p:cNvSpPr txBox="1"/>
          <p:nvPr/>
        </p:nvSpPr>
        <p:spPr>
          <a:xfrm>
            <a:off x="6631870" y="4864289"/>
            <a:ext cx="4904812" cy="1200329"/>
          </a:xfrm>
          <a:prstGeom prst="rect">
            <a:avLst/>
          </a:prstGeom>
          <a:noFill/>
        </p:spPr>
        <p:txBody>
          <a:bodyPr wrap="square">
            <a:spAutoFit/>
          </a:bodyPr>
          <a:lstStyle/>
          <a:p>
            <a:pPr marL="285750" indent="-285750">
              <a:buFont typeface="Arial" panose="020B0604020202020204" pitchFamily="34" charset="0"/>
              <a:buChar char="•"/>
            </a:pPr>
            <a:r>
              <a:rPr lang="id-ID"/>
              <a:t>Tidak perlu dimodelkan, cukup dengan  data pasangan input dan output sistem</a:t>
            </a:r>
          </a:p>
          <a:p>
            <a:pPr marL="285750" indent="-285750">
              <a:buFont typeface="Arial" panose="020B0604020202020204" pitchFamily="34" charset="0"/>
              <a:buChar char="•"/>
            </a:pPr>
            <a:r>
              <a:rPr lang="id-ID"/>
              <a:t>Lebih adaptif dan prediktif</a:t>
            </a:r>
          </a:p>
          <a:p>
            <a:pPr marL="285750" indent="-285750">
              <a:buFont typeface="Arial" panose="020B0604020202020204" pitchFamily="34" charset="0"/>
              <a:buChar char="•"/>
            </a:pPr>
            <a:r>
              <a:rPr lang="id-ID"/>
              <a:t>Dapat menala ulang sendiri</a:t>
            </a:r>
          </a:p>
        </p:txBody>
      </p:sp>
    </p:spTree>
    <p:extLst>
      <p:ext uri="{BB962C8B-B14F-4D97-AF65-F5344CB8AC3E}">
        <p14:creationId xmlns:p14="http://schemas.microsoft.com/office/powerpoint/2010/main" val="19120708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664946" y="711636"/>
            <a:ext cx="10515600" cy="1325563"/>
          </a:xfrm>
        </p:spPr>
        <p:txBody>
          <a:bodyPr/>
          <a:lstStyle/>
          <a:p>
            <a:r>
              <a:rPr lang="en-US" b="1">
                <a:latin typeface="+mn-lt"/>
              </a:rPr>
              <a:t>6</a:t>
            </a:r>
            <a:r>
              <a:rPr lang="id-ID" b="1">
                <a:latin typeface="+mn-lt"/>
              </a:rPr>
              <a:t>. </a:t>
            </a:r>
            <a:r>
              <a:rPr lang="en-US" b="1">
                <a:latin typeface="+mn-lt"/>
              </a:rPr>
              <a:t>KUANTISASI OUTPUT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280160" y="1796750"/>
            <a:ext cx="9971773" cy="4351338"/>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Karena nilai yang ingin dicapai pada nyatanya tidak dapat mencapai nilai 0 atau 1 sempurna, maka dilakukan threshold untuk membulatkan nilai yang mendekati 0 atau 1 ke angka tersebut.</a:t>
            </a:r>
          </a:p>
        </p:txBody>
      </p:sp>
      <p:pic>
        <p:nvPicPr>
          <p:cNvPr id="5" name="Picture 5">
            <a:extLst>
              <a:ext uri="{FF2B5EF4-FFF2-40B4-BE49-F238E27FC236}">
                <a16:creationId xmlns:a16="http://schemas.microsoft.com/office/drawing/2014/main" id="{1A84724D-8A76-4CFD-A8D4-D7A9D7A40D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08653" y="3393845"/>
            <a:ext cx="3354902" cy="2198368"/>
          </a:xfrm>
          <a:prstGeom prst="rect">
            <a:avLst/>
          </a:prstGeom>
        </p:spPr>
      </p:pic>
    </p:spTree>
    <p:extLst>
      <p:ext uri="{BB962C8B-B14F-4D97-AF65-F5344CB8AC3E}">
        <p14:creationId xmlns:p14="http://schemas.microsoft.com/office/powerpoint/2010/main" val="9767301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587944" y="151533"/>
            <a:ext cx="10515600" cy="1325563"/>
          </a:xfrm>
        </p:spPr>
        <p:txBody>
          <a:bodyPr/>
          <a:lstStyle/>
          <a:p>
            <a:r>
              <a:rPr lang="en-US" b="1">
                <a:latin typeface="+mn-lt"/>
              </a:rPr>
              <a:t>7</a:t>
            </a:r>
            <a:r>
              <a:rPr lang="id-ID" b="1">
                <a:latin typeface="+mn-lt"/>
              </a:rPr>
              <a:t>. </a:t>
            </a:r>
            <a:r>
              <a:rPr lang="en-US" b="1">
                <a:latin typeface="+mn-lt"/>
              </a:rPr>
              <a:t>MELAKUKAN PROSES BACKWARD PASS</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174282" y="1150019"/>
            <a:ext cx="9981399"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Setelah jaringan telah selesai menghitung dan didapatkan luaran dari jaringan. Luaran tersebut dibandingkan dengan nilai target sesungguhnya dan dihitung sinyal error dan besar koreksi pada tiap bobot jaringan.</a:t>
            </a:r>
          </a:p>
        </p:txBody>
      </p:sp>
      <p:grpSp>
        <p:nvGrpSpPr>
          <p:cNvPr id="4" name="Group 3">
            <a:extLst>
              <a:ext uri="{FF2B5EF4-FFF2-40B4-BE49-F238E27FC236}">
                <a16:creationId xmlns:a16="http://schemas.microsoft.com/office/drawing/2014/main" id="{EE3E7F1D-06E2-4399-B208-C221652BE95F}"/>
              </a:ext>
            </a:extLst>
          </p:cNvPr>
          <p:cNvGrpSpPr/>
          <p:nvPr/>
        </p:nvGrpSpPr>
        <p:grpSpPr>
          <a:xfrm>
            <a:off x="1260065" y="2211394"/>
            <a:ext cx="7799094" cy="4129176"/>
            <a:chOff x="5722728" y="2512148"/>
            <a:chExt cx="7799094" cy="4129176"/>
          </a:xfrm>
        </p:grpSpPr>
        <p:pic>
          <p:nvPicPr>
            <p:cNvPr id="5" name="Picture 5">
              <a:extLst>
                <a:ext uri="{FF2B5EF4-FFF2-40B4-BE49-F238E27FC236}">
                  <a16:creationId xmlns:a16="http://schemas.microsoft.com/office/drawing/2014/main" id="{BD22A93B-9D0C-4700-9CC8-6A999BFC2D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2728" y="2512148"/>
              <a:ext cx="7799094" cy="3351232"/>
            </a:xfrm>
            <a:prstGeom prst="rect">
              <a:avLst/>
            </a:prstGeom>
          </p:spPr>
        </p:pic>
        <p:pic>
          <p:nvPicPr>
            <p:cNvPr id="7" name="Picture 6">
              <a:extLst>
                <a:ext uri="{FF2B5EF4-FFF2-40B4-BE49-F238E27FC236}">
                  <a16:creationId xmlns:a16="http://schemas.microsoft.com/office/drawing/2014/main" id="{6C998CBF-1889-4B68-9715-2A7BBD5095A2}"/>
                </a:ext>
              </a:extLst>
            </p:cNvPr>
            <p:cNvPicPr>
              <a:picLocks noChangeAspect="1"/>
            </p:cNvPicPr>
            <p:nvPr/>
          </p:nvPicPr>
          <p:blipFill>
            <a:blip r:embed="rId4"/>
            <a:stretch>
              <a:fillRect/>
            </a:stretch>
          </p:blipFill>
          <p:spPr>
            <a:xfrm>
              <a:off x="5722728" y="5869691"/>
              <a:ext cx="4591605" cy="771633"/>
            </a:xfrm>
            <a:prstGeom prst="rect">
              <a:avLst/>
            </a:prstGeom>
          </p:spPr>
        </p:pic>
      </p:grpSp>
      <p:pic>
        <p:nvPicPr>
          <p:cNvPr id="6" name="Picture 5">
            <a:extLst>
              <a:ext uri="{FF2B5EF4-FFF2-40B4-BE49-F238E27FC236}">
                <a16:creationId xmlns:a16="http://schemas.microsoft.com/office/drawing/2014/main" id="{2707FAE9-0F14-4F41-92F0-C58814C89C61}"/>
              </a:ext>
            </a:extLst>
          </p:cNvPr>
          <p:cNvPicPr>
            <a:picLocks noChangeAspect="1"/>
          </p:cNvPicPr>
          <p:nvPr/>
        </p:nvPicPr>
        <p:blipFill>
          <a:blip r:embed="rId5"/>
          <a:stretch>
            <a:fillRect/>
          </a:stretch>
        </p:blipFill>
        <p:spPr>
          <a:xfrm>
            <a:off x="9301824" y="5164212"/>
            <a:ext cx="1715894" cy="796827"/>
          </a:xfrm>
          <a:prstGeom prst="rect">
            <a:avLst/>
          </a:prstGeom>
        </p:spPr>
      </p:pic>
      <p:sp>
        <p:nvSpPr>
          <p:cNvPr id="9" name="TextBox 8">
            <a:extLst>
              <a:ext uri="{FF2B5EF4-FFF2-40B4-BE49-F238E27FC236}">
                <a16:creationId xmlns:a16="http://schemas.microsoft.com/office/drawing/2014/main" id="{6C384E0E-6BA2-4E2A-B5E2-C68EA9D311FE}"/>
              </a:ext>
            </a:extLst>
          </p:cNvPr>
          <p:cNvSpPr txBox="1"/>
          <p:nvPr/>
        </p:nvSpPr>
        <p:spPr>
          <a:xfrm>
            <a:off x="9186017" y="4562495"/>
            <a:ext cx="3017925" cy="646331"/>
          </a:xfrm>
          <a:prstGeom prst="rect">
            <a:avLst/>
          </a:prstGeom>
          <a:noFill/>
        </p:spPr>
        <p:txBody>
          <a:bodyPr wrap="square">
            <a:spAutoFit/>
          </a:bodyPr>
          <a:lstStyle/>
          <a:p>
            <a:r>
              <a:rPr lang="en-US" sz="1800" err="1">
                <a:latin typeface="Times New Roman" panose="02020603050405020304" pitchFamily="18" charset="0"/>
                <a:cs typeface="Times New Roman" panose="02020603050405020304" pitchFamily="18" charset="0"/>
              </a:rPr>
              <a:t>Fungsi</a:t>
            </a:r>
            <a:r>
              <a:rPr lang="en-US" sz="1800">
                <a:latin typeface="Times New Roman" panose="02020603050405020304" pitchFamily="18" charset="0"/>
                <a:cs typeface="Times New Roman" panose="02020603050405020304" pitchFamily="18" charset="0"/>
              </a:rPr>
              <a:t> Error yang </a:t>
            </a:r>
            <a:r>
              <a:rPr lang="en-US" sz="1800" err="1">
                <a:latin typeface="Times New Roman" panose="02020603050405020304" pitchFamily="18" charset="0"/>
                <a:cs typeface="Times New Roman" panose="02020603050405020304" pitchFamily="18" charset="0"/>
              </a:rPr>
              <a:t>digunakan</a:t>
            </a:r>
            <a:r>
              <a:rPr lang="en-US" sz="1800">
                <a:latin typeface="Times New Roman" panose="02020603050405020304" pitchFamily="18" charset="0"/>
                <a:cs typeface="Times New Roman" panose="02020603050405020304" pitchFamily="18" charset="0"/>
              </a:rPr>
              <a:t>:</a:t>
            </a:r>
          </a:p>
          <a:p>
            <a:r>
              <a:rPr lang="en-US" i="1" err="1">
                <a:latin typeface="Times New Roman" panose="02020603050405020304" pitchFamily="18" charset="0"/>
                <a:cs typeface="Times New Roman" panose="02020603050405020304" pitchFamily="18" charset="0"/>
              </a:rPr>
              <a:t>Kuadratik</a:t>
            </a:r>
            <a:endParaRPr lang="en-ID" i="1"/>
          </a:p>
        </p:txBody>
      </p:sp>
    </p:spTree>
    <p:extLst>
      <p:ext uri="{BB962C8B-B14F-4D97-AF65-F5344CB8AC3E}">
        <p14:creationId xmlns:p14="http://schemas.microsoft.com/office/powerpoint/2010/main" val="1953847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61201" y="839003"/>
            <a:ext cx="10515600" cy="1325563"/>
          </a:xfrm>
        </p:spPr>
        <p:txBody>
          <a:bodyPr/>
          <a:lstStyle/>
          <a:p>
            <a:r>
              <a:rPr lang="en-US" b="1">
                <a:latin typeface="+mn-lt"/>
              </a:rPr>
              <a:t>8</a:t>
            </a:r>
            <a:r>
              <a:rPr lang="id-ID" b="1">
                <a:latin typeface="+mn-lt"/>
              </a:rPr>
              <a:t>. </a:t>
            </a:r>
            <a:r>
              <a:rPr lang="en-US" b="1">
                <a:latin typeface="+mn-lt"/>
              </a:rPr>
              <a:t>MELAKUKAN PEMBAHARUAN BOBOT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66791" y="1854500"/>
            <a:ext cx="9842634" cy="1501695"/>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Bobot diperbaharui sesuai dengan prinsip gradient descent. Metode gradient descent yang digunakan adalah stochastic gradient descent. Dimana bobot akan di update setiap satu buah pasangan pelatihan masuk ke dalam jaringan.</a:t>
            </a:r>
          </a:p>
        </p:txBody>
      </p:sp>
      <p:pic>
        <p:nvPicPr>
          <p:cNvPr id="4" name="Picture 4">
            <a:extLst>
              <a:ext uri="{FF2B5EF4-FFF2-40B4-BE49-F238E27FC236}">
                <a16:creationId xmlns:a16="http://schemas.microsoft.com/office/drawing/2014/main" id="{CFC2DA69-2D29-4096-8E7D-847ADDB107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90504" y="3548881"/>
            <a:ext cx="5810992" cy="1540015"/>
          </a:xfrm>
          <a:prstGeom prst="rect">
            <a:avLst/>
          </a:prstGeom>
        </p:spPr>
      </p:pic>
    </p:spTree>
    <p:extLst>
      <p:ext uri="{BB962C8B-B14F-4D97-AF65-F5344CB8AC3E}">
        <p14:creationId xmlns:p14="http://schemas.microsoft.com/office/powerpoint/2010/main" val="38012017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1" y="692383"/>
            <a:ext cx="11212630" cy="1325563"/>
          </a:xfrm>
        </p:spPr>
        <p:txBody>
          <a:bodyPr>
            <a:normAutofit/>
          </a:bodyPr>
          <a:lstStyle/>
          <a:p>
            <a:r>
              <a:rPr lang="en-US" sz="3600" b="1">
                <a:latin typeface="+mn-lt"/>
              </a:rPr>
              <a:t>8.5 MELAKUKAN PEMBAHARUAN BOBOT MENGGUNAKAN MOMENTUM</a:t>
            </a:r>
            <a:endParaRPr lang="en-ID" sz="3600"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47536" y="2017946"/>
            <a:ext cx="10006263" cy="2152486"/>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Pada keadaan dimana momentum tidak digunakan, miu akan bernilai 0 sehingga parameter momentum tidak akan berpengaruh terhadap pembaharuan bobot, namun jika momentum digunakan, maka pembaharuan bobot akan berbeda, sehingga momentum akan berpengaruh pada bobot.</a:t>
            </a:r>
          </a:p>
        </p:txBody>
      </p:sp>
      <p:pic>
        <p:nvPicPr>
          <p:cNvPr id="5" name="Picture 5">
            <a:extLst>
              <a:ext uri="{FF2B5EF4-FFF2-40B4-BE49-F238E27FC236}">
                <a16:creationId xmlns:a16="http://schemas.microsoft.com/office/drawing/2014/main" id="{967626E2-5186-4A3D-AC00-9D85F2F5B7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0079" y="3429000"/>
            <a:ext cx="6171841" cy="3151579"/>
          </a:xfrm>
          <a:prstGeom prst="rect">
            <a:avLst/>
          </a:prstGeom>
        </p:spPr>
      </p:pic>
    </p:spTree>
    <p:extLst>
      <p:ext uri="{BB962C8B-B14F-4D97-AF65-F5344CB8AC3E}">
        <p14:creationId xmlns:p14="http://schemas.microsoft.com/office/powerpoint/2010/main" val="38995412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9. Metric Calculation</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453414" y="1562268"/>
            <a:ext cx="9900385" cy="1325563"/>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Menghitung</a:t>
            </a:r>
            <a:r>
              <a:rPr lang="en-US" sz="2400">
                <a:latin typeface="Times New Roman" panose="02020603050405020304" pitchFamily="18" charset="0"/>
                <a:cs typeface="Times New Roman" panose="02020603050405020304" pitchFamily="18" charset="0"/>
              </a:rPr>
              <a:t> error per epoch dan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per epoch. Error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mencari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rata-rata error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seluruh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percobaan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membagi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prediksi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benar</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a:t>
            </a:r>
            <a:endParaRPr lang="id-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5A5812C-EFE6-4348-8F1E-57BA67C2E4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5143" y="2887831"/>
            <a:ext cx="8616926" cy="2752271"/>
          </a:xfrm>
          <a:prstGeom prst="rect">
            <a:avLst/>
          </a:prstGeom>
        </p:spPr>
      </p:pic>
    </p:spTree>
    <p:extLst>
      <p:ext uri="{BB962C8B-B14F-4D97-AF65-F5344CB8AC3E}">
        <p14:creationId xmlns:p14="http://schemas.microsoft.com/office/powerpoint/2010/main" val="5175511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10. Testing</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802423" y="1562268"/>
            <a:ext cx="9551377" cy="1325563"/>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Memasukkan</a:t>
            </a:r>
            <a:r>
              <a:rPr lang="en-US" sz="2400">
                <a:latin typeface="Times New Roman" panose="02020603050405020304" pitchFamily="18" charset="0"/>
                <a:cs typeface="Times New Roman" panose="02020603050405020304" pitchFamily="18" charset="0"/>
              </a:rPr>
              <a:t> data testing </a:t>
            </a:r>
            <a:r>
              <a:rPr lang="en-US" sz="2400" err="1">
                <a:latin typeface="Times New Roman" panose="02020603050405020304" pitchFamily="18" charset="0"/>
                <a:cs typeface="Times New Roman" panose="02020603050405020304" pitchFamily="18" charset="0"/>
              </a:rPr>
              <a:t>sebagai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 pada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untuk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menghasilkan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prediksi</a:t>
            </a:r>
            <a:endParaRPr lang="id-ID" sz="24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D858589-77A3-4392-A630-FDDDF5F60077}"/>
              </a:ext>
            </a:extLst>
          </p:cNvPr>
          <p:cNvPicPr>
            <a:picLocks noChangeAspect="1"/>
          </p:cNvPicPr>
          <p:nvPr/>
        </p:nvPicPr>
        <p:blipFill>
          <a:blip r:embed="rId2"/>
          <a:stretch>
            <a:fillRect/>
          </a:stretch>
        </p:blipFill>
        <p:spPr>
          <a:xfrm>
            <a:off x="1319753" y="2556851"/>
            <a:ext cx="3229838" cy="3979622"/>
          </a:xfrm>
          <a:prstGeom prst="rect">
            <a:avLst/>
          </a:prstGeom>
        </p:spPr>
      </p:pic>
      <p:pic>
        <p:nvPicPr>
          <p:cNvPr id="10" name="Picture 9">
            <a:extLst>
              <a:ext uri="{FF2B5EF4-FFF2-40B4-BE49-F238E27FC236}">
                <a16:creationId xmlns:a16="http://schemas.microsoft.com/office/drawing/2014/main" id="{4976D605-8BC6-4001-9DBB-A5C60A5D08AB}"/>
              </a:ext>
            </a:extLst>
          </p:cNvPr>
          <p:cNvPicPr>
            <a:picLocks noChangeAspect="1"/>
          </p:cNvPicPr>
          <p:nvPr/>
        </p:nvPicPr>
        <p:blipFill>
          <a:blip r:embed="rId3"/>
          <a:stretch>
            <a:fillRect/>
          </a:stretch>
        </p:blipFill>
        <p:spPr>
          <a:xfrm>
            <a:off x="4549591" y="2556851"/>
            <a:ext cx="6954220" cy="3943900"/>
          </a:xfrm>
          <a:prstGeom prst="rect">
            <a:avLst/>
          </a:prstGeom>
        </p:spPr>
      </p:pic>
    </p:spTree>
    <p:extLst>
      <p:ext uri="{BB962C8B-B14F-4D97-AF65-F5344CB8AC3E}">
        <p14:creationId xmlns:p14="http://schemas.microsoft.com/office/powerpoint/2010/main" val="17471859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EFAF-7D15-41B4-9033-5FE8B71B9174}"/>
              </a:ext>
            </a:extLst>
          </p:cNvPr>
          <p:cNvSpPr>
            <a:spLocks noGrp="1"/>
          </p:cNvSpPr>
          <p:nvPr>
            <p:ph type="title"/>
          </p:nvPr>
        </p:nvSpPr>
        <p:spPr/>
        <p:txBody>
          <a:bodyPr/>
          <a:lstStyle/>
          <a:p>
            <a:r>
              <a:rPr lang="en-US" b="1">
                <a:latin typeface="+mn-lt"/>
              </a:rPr>
              <a:t>11. Repeat!</a:t>
            </a:r>
          </a:p>
        </p:txBody>
      </p:sp>
      <p:pic>
        <p:nvPicPr>
          <p:cNvPr id="7" name="Picture 6">
            <a:extLst>
              <a:ext uri="{FF2B5EF4-FFF2-40B4-BE49-F238E27FC236}">
                <a16:creationId xmlns:a16="http://schemas.microsoft.com/office/drawing/2014/main" id="{69534B7C-351C-4B18-89AF-A8DE2F336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5094" y="2804845"/>
            <a:ext cx="5030472" cy="3688030"/>
          </a:xfrm>
          <a:prstGeom prst="rect">
            <a:avLst/>
          </a:prstGeom>
        </p:spPr>
      </p:pic>
      <p:sp>
        <p:nvSpPr>
          <p:cNvPr id="11" name="Content Placeholder 10">
            <a:extLst>
              <a:ext uri="{FF2B5EF4-FFF2-40B4-BE49-F238E27FC236}">
                <a16:creationId xmlns:a16="http://schemas.microsoft.com/office/drawing/2014/main" id="{6E5C75C0-DBB1-423E-A844-E32250948E3D}"/>
              </a:ext>
            </a:extLst>
          </p:cNvPr>
          <p:cNvSpPr>
            <a:spLocks noGrp="1"/>
          </p:cNvSpPr>
          <p:nvPr>
            <p:ph idx="1"/>
          </p:nvPr>
        </p:nvSpPr>
        <p:spPr/>
        <p:txBody>
          <a:bodyPr>
            <a:normAutofit/>
          </a:bodyPr>
          <a:lstStyle/>
          <a:p>
            <a:pPr marL="0" indent="0">
              <a:buNone/>
            </a:pPr>
            <a:r>
              <a:rPr lang="en-ID" sz="2400" b="0" i="0" u="none" strike="noStrike" baseline="0" err="1">
                <a:latin typeface="Times New Roman" panose="02020603050405020304" pitchFamily="18" charset="0"/>
              </a:rPr>
              <a:t>Melakukan</a:t>
            </a:r>
            <a:r>
              <a:rPr lang="en-ID" sz="2400" b="0" i="0" u="none" strike="noStrike" baseline="0">
                <a:latin typeface="Times New Roman" panose="02020603050405020304" pitchFamily="18" charset="0"/>
              </a:rPr>
              <a:t> step 3-10 </a:t>
            </a:r>
            <a:r>
              <a:rPr lang="en-ID" sz="2400" b="0" i="0" u="none" strike="noStrike" baseline="0" err="1">
                <a:latin typeface="Times New Roman" panose="02020603050405020304" pitchFamily="18" charset="0"/>
              </a:rPr>
              <a:t>sampai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terpenuhi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dapat</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berupa</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telah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maksimal</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atau</a:t>
            </a:r>
            <a:r>
              <a:rPr lang="en-ID" sz="2400" b="0" i="0" u="none" strike="noStrike" baseline="0">
                <a:latin typeface="Times New Roman" panose="02020603050405020304" pitchFamily="18" charset="0"/>
              </a:rPr>
              <a:t> error </a:t>
            </a:r>
            <a:r>
              <a:rPr lang="en-ID" sz="2400" b="0" i="0" u="none" strike="noStrike" baseline="0" err="1">
                <a:latin typeface="Times New Roman" panose="02020603050405020304" pitchFamily="18" charset="0"/>
              </a:rPr>
              <a:t>sudah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tingkat</a:t>
            </a:r>
            <a:r>
              <a:rPr lang="en-ID" sz="2400" b="0" i="0" u="none" strike="noStrike" baseline="0">
                <a:latin typeface="Times New Roman" panose="02020603050405020304" pitchFamily="18" charset="0"/>
              </a:rPr>
              <a:t> yang </a:t>
            </a:r>
            <a:r>
              <a:rPr lang="en-ID" sz="2400" b="0" i="0" u="none" strike="noStrike" baseline="0" err="1">
                <a:latin typeface="Times New Roman" panose="02020603050405020304" pitchFamily="18" charset="0"/>
              </a:rPr>
              <a:t>diinginkan</a:t>
            </a:r>
            <a:endParaRPr lang="en-ID" sz="2400"/>
          </a:p>
        </p:txBody>
      </p:sp>
    </p:spTree>
    <p:extLst>
      <p:ext uri="{BB962C8B-B14F-4D97-AF65-F5344CB8AC3E}">
        <p14:creationId xmlns:p14="http://schemas.microsoft.com/office/powerpoint/2010/main" val="41070880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41947" y="509369"/>
            <a:ext cx="10515600" cy="1325563"/>
          </a:xfrm>
        </p:spPr>
        <p:txBody>
          <a:bodyPr/>
          <a:lstStyle/>
          <a:p>
            <a:r>
              <a:rPr lang="en-US" b="1">
                <a:latin typeface="+mn-lt"/>
              </a:rPr>
              <a:t>ARSITEKTUR MODEL JARINGAN</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741947" y="1575870"/>
            <a:ext cx="6486229" cy="4508097"/>
          </a:xfrm>
        </p:spPr>
        <p:txBody>
          <a:bodyPr>
            <a:normAutofit fontScale="92500" lnSpcReduction="20000"/>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Jaringan yang dibuat memiliki arsitektur sebagai berikut dimana: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latin typeface="Times New Roman" panose="02020603050405020304" pitchFamily="18" charset="0"/>
                <a:ea typeface="Calibri" panose="020F0502020204030204" pitchFamily="34" charset="0"/>
                <a:cs typeface="Times New Roman" panose="02020603050405020304" pitchFamily="18" charset="0"/>
              </a:rPr>
              <a:t>Jumlah Input Layer = 12</a:t>
            </a:r>
            <a:endParaRPr lang="en-US" sz="1800" b="1">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a:latin typeface="Times New Roman" panose="02020603050405020304" pitchFamily="18" charset="0"/>
                <a:ea typeface="Calibri" panose="020F0502020204030204" pitchFamily="34" charset="0"/>
                <a:cs typeface="Times New Roman" panose="02020603050405020304" pitchFamily="18" charset="0"/>
              </a:rPr>
              <a:t>Sesuai dengan jumlah feature input, yaitu sebanyak 12 jenis data, sehingga tiap jenis data akan dimasukan ke masing – masing neuron</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Jumlah Hidden Layer = 7</a:t>
            </a:r>
          </a:p>
          <a:p>
            <a:pPr marL="0" indent="0" algn="just">
              <a:lnSpc>
                <a:spcPct val="150000"/>
              </a:lnSpc>
              <a:spcBef>
                <a:spcPts val="0"/>
              </a:spcBef>
              <a:buNone/>
            </a:pPr>
            <a:r>
              <a:rPr lang="id-ID" sz="1800">
                <a:latin typeface="Times New Roman" panose="02020603050405020304" pitchFamily="18" charset="0"/>
                <a:ea typeface="Calibri" panose="020F0502020204030204" pitchFamily="34" charset="0"/>
                <a:cs typeface="Times New Roman" panose="02020603050405020304" pitchFamily="18" charset="0"/>
              </a:rPr>
              <a:t>Dapat diubah untuk mencari arsitektur yang memberikan hasil terbaik</a:t>
            </a:r>
            <a:r>
              <a:rPr lang="en-US" sz="180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a:latin typeface="Times New Roman" panose="02020603050405020304" pitchFamily="18" charset="0"/>
                <a:ea typeface="Calibri" panose="020F0502020204030204" pitchFamily="34" charset="0"/>
                <a:cs typeface="Times New Roman" panose="02020603050405020304" pitchFamily="18" charset="0"/>
              </a:rPr>
              <a:t>Jumlah Output Layer = 1</a:t>
            </a:r>
          </a:p>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Sesuai dengan jumlah class yaitu 2, dimana neuron output akan berupa neuron yang memberikan hasil biner, luaran 0 akan menghasilkan prediksi </a:t>
            </a:r>
            <a:r>
              <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unstable</a:t>
            </a:r>
            <a:r>
              <a:rPr lang="id-ID" sz="180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id-ID" sz="1800">
                <a:effectLst/>
                <a:latin typeface="Times New Roman" panose="02020603050405020304" pitchFamily="18" charset="0"/>
                <a:ea typeface="Calibri" panose="020F0502020204030204" pitchFamily="34" charset="0"/>
                <a:cs typeface="Times New Roman" panose="02020603050405020304" pitchFamily="18" charset="0"/>
              </a:rPr>
              <a:t>dan luaran 1 akan menghasilkan prediksi </a:t>
            </a:r>
            <a:r>
              <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stable</a:t>
            </a:r>
            <a:r>
              <a:rPr lang="en-US"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id-ID" sz="1800" u="sng">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77ABFC68-18B4-40A3-9147-FADAF0513EC0}"/>
              </a:ext>
            </a:extLst>
          </p:cNvPr>
          <p:cNvPicPr>
            <a:picLocks noChangeAspect="1"/>
          </p:cNvPicPr>
          <p:nvPr/>
        </p:nvPicPr>
        <p:blipFill>
          <a:blip r:embed="rId2"/>
          <a:stretch>
            <a:fillRect/>
          </a:stretch>
        </p:blipFill>
        <p:spPr>
          <a:xfrm>
            <a:off x="7666892" y="2440624"/>
            <a:ext cx="4100331" cy="2698452"/>
          </a:xfrm>
          <a:prstGeom prst="rect">
            <a:avLst/>
          </a:prstGeom>
        </p:spPr>
      </p:pic>
    </p:spTree>
    <p:extLst>
      <p:ext uri="{BB962C8B-B14F-4D97-AF65-F5344CB8AC3E}">
        <p14:creationId xmlns:p14="http://schemas.microsoft.com/office/powerpoint/2010/main" val="16065182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Artists Can Set Up Their Own Neural Network — Part 3 — Image Generation  | by Aslan French | HackerNoon.com | Medium">
            <a:extLst>
              <a:ext uri="{FF2B5EF4-FFF2-40B4-BE49-F238E27FC236}">
                <a16:creationId xmlns:a16="http://schemas.microsoft.com/office/drawing/2014/main" id="{6B3565CE-0AC5-41B4-9F81-7CE55456660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5B796E-2695-4D47-9A86-296BD09BEA94}"/>
              </a:ext>
            </a:extLst>
          </p:cNvPr>
          <p:cNvSpPr>
            <a:spLocks noGrp="1"/>
          </p:cNvSpPr>
          <p:nvPr>
            <p:ph type="ctrTitle"/>
          </p:nvPr>
        </p:nvSpPr>
        <p:spPr>
          <a:xfrm>
            <a:off x="1524000" y="2937210"/>
            <a:ext cx="9144000" cy="983579"/>
          </a:xfrm>
        </p:spPr>
        <p:txBody>
          <a:bodyPr/>
          <a:lstStyle/>
          <a:p>
            <a:r>
              <a:rPr lang="en-US" b="1">
                <a:latin typeface="+mn-lt"/>
              </a:rPr>
              <a:t>EXPERIMENTAL RESULTS</a:t>
            </a:r>
            <a:endParaRPr lang="en-ID" b="1">
              <a:latin typeface="+mn-lt"/>
            </a:endParaRPr>
          </a:p>
        </p:txBody>
      </p:sp>
    </p:spTree>
    <p:extLst>
      <p:ext uri="{BB962C8B-B14F-4D97-AF65-F5344CB8AC3E}">
        <p14:creationId xmlns:p14="http://schemas.microsoft.com/office/powerpoint/2010/main" val="693676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32520" y="301979"/>
            <a:ext cx="10515600" cy="1325563"/>
          </a:xfrm>
        </p:spPr>
        <p:txBody>
          <a:bodyPr/>
          <a:lstStyle/>
          <a:p>
            <a:r>
              <a:rPr lang="en-US" b="1">
                <a:latin typeface="+mn-lt"/>
              </a:rPr>
              <a:t>VARIASI HYPERPARAMETER</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398" y="1360700"/>
            <a:ext cx="10409722" cy="4851563"/>
          </a:xfrm>
        </p:spPr>
        <p:txBody>
          <a:bodyPr>
            <a:normAutofit lnSpcReduction="10000"/>
          </a:bodyPr>
          <a:lstStyle/>
          <a:p>
            <a:pPr marL="0" marR="0" indent="0" algn="just">
              <a:lnSpc>
                <a:spcPct val="150000"/>
              </a:lnSpc>
              <a:spcBef>
                <a:spcPts val="0"/>
              </a:spcBef>
              <a:spcAft>
                <a:spcPts val="0"/>
              </a:spcAft>
              <a:buNone/>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Hyperp</a:t>
            </a:r>
            <a:r>
              <a:rPr lang="id-ID" sz="1800">
                <a:effectLst/>
                <a:latin typeface="Times New Roman" panose="02020603050405020304" pitchFamily="18" charset="0"/>
                <a:ea typeface="Calibri" panose="020F0502020204030204" pitchFamily="34" charset="0"/>
                <a:cs typeface="Times New Roman" panose="02020603050405020304" pitchFamily="18" charset="0"/>
              </a:rPr>
              <a:t>arameter dari jaringan akan divariasikan yaitu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Metode</a:t>
            </a:r>
            <a:r>
              <a:rPr lang="en-US" sz="1800" i="1">
                <a:latin typeface="Times New Roman" panose="02020603050405020304" pitchFamily="18" charset="0"/>
                <a:ea typeface="Calibri" panose="020F0502020204030204" pitchFamily="34" charset="0"/>
                <a:cs typeface="Times New Roman" panose="02020603050405020304" pitchFamily="18" charset="0"/>
              </a:rPr>
              <a:t> </a:t>
            </a:r>
            <a:r>
              <a:rPr lang="en-US" sz="1800" i="1" err="1">
                <a:latin typeface="Times New Roman" panose="02020603050405020304" pitchFamily="18" charset="0"/>
                <a:ea typeface="Calibri" panose="020F0502020204030204" pitchFamily="34" charset="0"/>
                <a:cs typeface="Times New Roman" panose="02020603050405020304" pitchFamily="18" charset="0"/>
              </a:rPr>
              <a:t>Normalisasi</a:t>
            </a:r>
            <a:endParaRPr lang="en-US" sz="1800" i="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Inisialiasi</a:t>
            </a:r>
            <a:endParaRPr lang="en-US" sz="1800" i="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Epoch</a:t>
            </a:r>
          </a:p>
          <a:p>
            <a:pPr algn="just">
              <a:lnSpc>
                <a:spcPct val="150000"/>
              </a:lnSpc>
              <a:spcBef>
                <a:spcPts val="0"/>
              </a:spcBef>
            </a:pPr>
            <a:r>
              <a:rPr lang="en-US" sz="1800" i="1"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a:latin typeface="Times New Roman" panose="02020603050405020304" pitchFamily="18" charset="0"/>
                <a:ea typeface="Calibri" panose="020F0502020204030204" pitchFamily="34" charset="0"/>
                <a:cs typeface="Times New Roman" panose="02020603050405020304" pitchFamily="18" charset="0"/>
              </a:rPr>
              <a:t> Neuron Hidden Layer</a:t>
            </a:r>
          </a:p>
          <a:p>
            <a:pPr algn="just">
              <a:lnSpc>
                <a:spcPct val="150000"/>
              </a:lnSpc>
              <a:spcBef>
                <a:spcPts val="0"/>
              </a:spcBef>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Nilai Learning Rate</a:t>
            </a:r>
          </a:p>
          <a:p>
            <a:pPr algn="just">
              <a:lnSpc>
                <a:spcPct val="150000"/>
              </a:lnSpc>
              <a:spcBef>
                <a:spcPts val="0"/>
              </a:spcBef>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Nilai </a:t>
            </a:r>
            <a:r>
              <a:rPr lang="en-US" sz="1800" i="1" err="1">
                <a:effectLst/>
                <a:latin typeface="Times New Roman" panose="02020603050405020304" pitchFamily="18" charset="0"/>
                <a:ea typeface="Calibri" panose="020F0502020204030204" pitchFamily="34" charset="0"/>
                <a:cs typeface="Times New Roman" panose="02020603050405020304" pitchFamily="18" charset="0"/>
              </a:rPr>
              <a:t>Koefisien</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Momentum</a:t>
            </a:r>
          </a:p>
          <a:p>
            <a:pPr marL="0" marR="0" indent="0" algn="just">
              <a:lnSpc>
                <a:spcPct val="150000"/>
              </a:lnSpc>
              <a:spcBef>
                <a:spcPts val="0"/>
              </a:spcBef>
              <a:spcAft>
                <a:spcPts val="0"/>
              </a:spcAft>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Variasi dari parameter ini diharapkan dapat memberikan hasil yang dapat menggambarkan pengaruh parameter terhadap kondisi dan hasil dari ANN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serta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US" sz="1800">
                <a:effectLst/>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terbaik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a:effectLst/>
                <a:latin typeface="Times New Roman" panose="02020603050405020304" pitchFamily="18" charset="0"/>
                <a:ea typeface="Calibri" panose="020F0502020204030204" pitchFamily="34" charset="0"/>
                <a:cs typeface="Times New Roman" panose="02020603050405020304" pitchFamily="18" charset="0"/>
              </a:rPr>
              <a:t> dataset</a:t>
            </a:r>
            <a:r>
              <a:rPr lang="id-ID"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Hyperparemer</a:t>
            </a:r>
            <a:r>
              <a:rPr lang="en-US" sz="1800">
                <a:latin typeface="Times New Roman" panose="02020603050405020304" pitchFamily="18" charset="0"/>
                <a:ea typeface="Calibri" panose="020F0502020204030204" pitchFamily="34" charset="0"/>
                <a:cs typeface="Times New Roman" panose="02020603050405020304" pitchFamily="18" charset="0"/>
              </a:rPr>
              <a:t> Tuning yang </a:t>
            </a:r>
            <a:r>
              <a:rPr lang="en-US" sz="1800" err="1">
                <a:latin typeface="Times New Roman" panose="02020603050405020304" pitchFamily="18" charset="0"/>
                <a:ea typeface="Calibri" panose="020F0502020204030204" pitchFamily="34" charset="0"/>
                <a:cs typeface="Times New Roman" panose="02020603050405020304" pitchFamily="18" charset="0"/>
              </a:rPr>
              <a:t>dipilih</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ea typeface="Calibri" panose="020F0502020204030204" pitchFamily="34" charset="0"/>
                <a:cs typeface="Times New Roman" panose="02020603050405020304" pitchFamily="18" charset="0"/>
              </a:rPr>
              <a:t>adalah</a:t>
            </a:r>
            <a:r>
              <a:rPr lang="en-US" sz="1800">
                <a:latin typeface="Times New Roman" panose="02020603050405020304" pitchFamily="18" charset="0"/>
                <a:ea typeface="Calibri" panose="020F0502020204030204" pitchFamily="34" charset="0"/>
                <a:cs typeface="Times New Roman" panose="02020603050405020304" pitchFamily="18" charset="0"/>
              </a:rPr>
              <a:t> : </a:t>
            </a:r>
            <a:r>
              <a:rPr lang="en-US" sz="1800" b="1" u="sng">
                <a:latin typeface="Times New Roman" panose="02020603050405020304" pitchFamily="18" charset="0"/>
                <a:ea typeface="Calibri" panose="020F0502020204030204" pitchFamily="34" charset="0"/>
                <a:cs typeface="Times New Roman" panose="02020603050405020304" pitchFamily="18" charset="0"/>
              </a:rPr>
              <a:t>Random Search</a:t>
            </a:r>
            <a:endParaRPr lang="id-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75494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414253"/>
          </a:xfrm>
        </p:spPr>
        <p:txBody>
          <a:bodyPr>
            <a:normAutofit/>
          </a:bodyPr>
          <a:lstStyle/>
          <a:p>
            <a:pPr marL="0" marR="0" indent="0" algn="just">
              <a:lnSpc>
                <a:spcPct val="150000"/>
              </a:lnSpc>
              <a:spcBef>
                <a:spcPts val="0"/>
              </a:spcBef>
              <a:spcAft>
                <a:spcPts val="0"/>
              </a:spcAft>
              <a:buNone/>
            </a:pPr>
            <a:r>
              <a:rPr lang="id-ID" sz="2000">
                <a:effectLst/>
                <a:latin typeface="Times New Roman" panose="02020603050405020304" pitchFamily="18" charset="0"/>
                <a:ea typeface="Calibri" panose="020F0502020204030204" pitchFamily="34" charset="0"/>
                <a:cs typeface="Times New Roman" panose="02020603050405020304" pitchFamily="18" charset="0"/>
              </a:rPr>
              <a:t>ANN merupakan jaringan yang dibuat dengan meniru jaringan syaraf manusia dengan diilhami oleh struktur dan cara kerja otak dan sel syaraf manusia. </a:t>
            </a:r>
            <a:r>
              <a:rPr lang="id-ID" sz="2000">
                <a:latin typeface="Times New Roman" panose="02020603050405020304" pitchFamily="18" charset="0"/>
                <a:ea typeface="Calibri" panose="020F0502020204030204" pitchFamily="34" charset="0"/>
                <a:cs typeface="Times New Roman" panose="02020603050405020304" pitchFamily="18" charset="0"/>
              </a:rPr>
              <a:t>Neuron otak manusia memiliki 3 komponen penting yaitu Dendrite, Nucleus, dan Axon. Ketiga komponen inilah yang ditiru pada ANN.</a:t>
            </a:r>
            <a:endParaRPr lang="id-ID"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Sel saraf - Wikipedia bahasa Indonesia, ensiklopedia bebas">
            <a:extLst>
              <a:ext uri="{FF2B5EF4-FFF2-40B4-BE49-F238E27FC236}">
                <a16:creationId xmlns:a16="http://schemas.microsoft.com/office/drawing/2014/main" id="{34C7F131-507F-4BD7-BB32-256EB52E55B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86" y="2247201"/>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03584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0ADC-003A-42FE-87FB-916385830D89}"/>
              </a:ext>
            </a:extLst>
          </p:cNvPr>
          <p:cNvSpPr txBox="1"/>
          <p:nvPr/>
        </p:nvSpPr>
        <p:spPr>
          <a:xfrm>
            <a:off x="3318554" y="1584136"/>
            <a:ext cx="5554892" cy="3689728"/>
          </a:xfrm>
          <a:prstGeom prst="rect">
            <a:avLst/>
          </a:prstGeom>
          <a:noFill/>
          <a:ln>
            <a:solidFill>
              <a:schemeClr val="tx1"/>
            </a:solidFill>
          </a:ln>
        </p:spPr>
        <p:txBody>
          <a:bodyPr wrap="square">
            <a:spAutoFit/>
          </a:bodyPr>
          <a:lstStyle/>
          <a:p>
            <a:pPr marR="0" lvl="0" algn="just">
              <a:lnSpc>
                <a:spcPct val="150000"/>
              </a:lnSpc>
              <a:spcBef>
                <a:spcPts val="0"/>
              </a:spcBef>
              <a:spcAft>
                <a:spcPts val="0"/>
              </a:spcAft>
            </a:pPr>
            <a:r>
              <a:rPr lang="en-US" sz="2000">
                <a:latin typeface="Times New Roman" panose="02020603050405020304" pitchFamily="18" charset="0"/>
                <a:ea typeface="Calibri" panose="020F0502020204030204" pitchFamily="34" charset="0"/>
                <a:cs typeface="Times New Roman" panose="02020603050405020304" pitchFamily="18" charset="0"/>
              </a:rPr>
              <a:t>Hyperparameter </a:t>
            </a:r>
            <a:r>
              <a:rPr lang="en-US" sz="2000" err="1">
                <a:latin typeface="Times New Roman" panose="02020603050405020304" pitchFamily="18" charset="0"/>
                <a:ea typeface="Calibri" panose="020F0502020204030204" pitchFamily="34" charset="0"/>
                <a:cs typeface="Times New Roman" panose="02020603050405020304" pitchFamily="18" charset="0"/>
              </a:rPr>
              <a:t>tetap</a:t>
            </a:r>
            <a:r>
              <a:rPr lang="en-US" sz="2000">
                <a:latin typeface="Times New Roman" panose="02020603050405020304" pitchFamily="18" charset="0"/>
                <a:ea typeface="Calibri" panose="020F0502020204030204" pitchFamily="34" charset="0"/>
                <a:cs typeface="Times New Roman" panose="02020603050405020304" pitchFamily="18" charset="0"/>
              </a:rPr>
              <a:t> yang </a:t>
            </a:r>
            <a:r>
              <a:rPr lang="en-US" sz="2000" err="1">
                <a:latin typeface="Times New Roman" panose="02020603050405020304" pitchFamily="18" charset="0"/>
                <a:ea typeface="Calibri" panose="020F0502020204030204" pitchFamily="34" charset="0"/>
                <a:cs typeface="Times New Roman" panose="02020603050405020304" pitchFamily="18" charset="0"/>
              </a:rPr>
              <a:t>digunakan</a:t>
            </a:r>
            <a:r>
              <a:rPr lang="en-US" sz="2000">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Learning Rate 			= 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effectLst/>
                <a:latin typeface="Times New Roman" panose="02020603050405020304" pitchFamily="18" charset="0"/>
                <a:ea typeface="Calibri" panose="020F0502020204030204" pitchFamily="34" charset="0"/>
                <a:cs typeface="Times New Roman" panose="02020603050405020304" pitchFamily="18" charset="0"/>
              </a:rPr>
              <a:t>Ukuran</a:t>
            </a:r>
            <a:r>
              <a:rPr lang="en-US" sz="2000">
                <a:effectLst/>
                <a:latin typeface="Times New Roman" panose="02020603050405020304" pitchFamily="18" charset="0"/>
                <a:ea typeface="Calibri" panose="020F0502020204030204" pitchFamily="34" charset="0"/>
                <a:cs typeface="Times New Roman" panose="02020603050405020304" pitchFamily="18" charset="0"/>
              </a:rPr>
              <a:t> hidden layer 		= 7 node</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Target error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maksimal</a:t>
            </a:r>
            <a:r>
              <a:rPr lang="en-US" sz="2000">
                <a:effectLst/>
                <a:latin typeface="Times New Roman" panose="02020603050405020304" pitchFamily="18" charset="0"/>
                <a:ea typeface="Calibri" panose="020F0502020204030204" pitchFamily="34" charset="0"/>
                <a:cs typeface="Times New Roman" panose="02020603050405020304" pitchFamily="18" charset="0"/>
              </a:rPr>
              <a:t> 		= 0.0001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Maximum epoch 			= 2000 epoch</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Momentum				=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Digunakan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Metode</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Inisialisasi</a:t>
            </a:r>
            <a:r>
              <a:rPr lang="en-US" sz="2000">
                <a:latin typeface="Times New Roman" panose="02020603050405020304" pitchFamily="18" charset="0"/>
                <a:ea typeface="Calibri" panose="020F0502020204030204" pitchFamily="34" charset="0"/>
                <a:cs typeface="Times New Roman" panose="02020603050405020304" pitchFamily="18" charset="0"/>
              </a:rPr>
              <a:t>			= Nguyen-</a:t>
            </a:r>
            <a:r>
              <a:rPr lang="en-US" sz="2000" err="1">
                <a:latin typeface="Times New Roman" panose="02020603050405020304" pitchFamily="18" charset="0"/>
                <a:ea typeface="Calibri" panose="020F0502020204030204" pitchFamily="34" charset="0"/>
                <a:cs typeface="Times New Roman" panose="02020603050405020304" pitchFamily="18" charset="0"/>
              </a:rPr>
              <a:t>Widrow</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a:latin typeface="Times New Roman" panose="02020603050405020304" pitchFamily="18" charset="0"/>
                <a:ea typeface="Calibri" panose="020F0502020204030204" pitchFamily="34" charset="0"/>
                <a:cs typeface="Times New Roman" panose="02020603050405020304" pitchFamily="18" charset="0"/>
              </a:rPr>
              <a:t>			= Min-Max</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67502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METODE INISIALISASI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5">
            <a:extLst>
              <a:ext uri="{FF2B5EF4-FFF2-40B4-BE49-F238E27FC236}">
                <a16:creationId xmlns:a16="http://schemas.microsoft.com/office/drawing/2014/main" id="{EA5B3277-4B70-4381-9A94-226275864851}"/>
              </a:ext>
            </a:extLst>
          </p:cNvPr>
          <p:cNvSpPr>
            <a:spLocks noChangeArrowheads="1"/>
          </p:cNvSpPr>
          <p:nvPr/>
        </p:nvSpPr>
        <p:spPr bwMode="auto">
          <a:xfrm>
            <a:off x="864576" y="4224011"/>
            <a:ext cx="39319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Nguyen-</a:t>
            </a:r>
            <a:r>
              <a:rPr kumimoji="0" lang="en-US" altLang="en-US" sz="2000" b="1"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Widrow</a:t>
            </a:r>
            <a:r>
              <a:rPr kumimoji="0" lang="en-US" altLang="en-US" sz="20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Initialization</a:t>
            </a:r>
            <a:endParaRPr kumimoji="0" lang="en-US" altLang="en-US" sz="20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0.0266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sz="2000"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0.0754 </a:t>
            </a:r>
            <a:b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sz="2000"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100" b="0" i="1" u="none" strike="noStrike" cap="none" normalizeH="0" baseline="0">
              <a:ln>
                <a:noFill/>
              </a:ln>
              <a:effectLst/>
              <a:latin typeface="Times New Roman"/>
              <a:cs typeface="Times New Roman"/>
            </a:endParaRPr>
          </a:p>
        </p:txBody>
      </p:sp>
      <p:pic>
        <p:nvPicPr>
          <p:cNvPr id="8" name="Picture 12">
            <a:extLst>
              <a:ext uri="{FF2B5EF4-FFF2-40B4-BE49-F238E27FC236}">
                <a16:creationId xmlns:a16="http://schemas.microsoft.com/office/drawing/2014/main" id="{D7809A03-8A99-46A8-AE6C-E30E0325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623568" y="4259178"/>
            <a:ext cx="2585044" cy="20057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2E208F8A-0DB8-4AAB-BFE5-A890AE425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03103" y="4259178"/>
            <a:ext cx="2630738" cy="20057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018E87CF-C347-4B29-A9A5-D47226BD8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8135" y="1847707"/>
            <a:ext cx="2585044" cy="206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A7596F90-E5C3-492C-8E4F-EC04B30F3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417299" y="1847707"/>
            <a:ext cx="2716542" cy="206240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4">
            <a:extLst>
              <a:ext uri="{FF2B5EF4-FFF2-40B4-BE49-F238E27FC236}">
                <a16:creationId xmlns:a16="http://schemas.microsoft.com/office/drawing/2014/main" id="{A7040289-167C-4BD5-BC1C-8BA39D39C6C1}"/>
              </a:ext>
            </a:extLst>
          </p:cNvPr>
          <p:cNvSpPr>
            <a:spLocks noChangeArrowheads="1"/>
          </p:cNvSpPr>
          <p:nvPr/>
        </p:nvSpPr>
        <p:spPr bwMode="auto">
          <a:xfrm>
            <a:off x="864576" y="1866087"/>
            <a:ext cx="407337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Initialization</a:t>
            </a:r>
            <a:endParaRPr kumimoji="0" lang="en-US" altLang="en-US"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0.1009</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en-US" altLang="en-US" b="0" i="1" u="none" strike="noStrike" cap="none" normalizeH="0" baseline="0">
              <a:ln>
                <a:noFill/>
              </a:ln>
              <a:solidFill>
                <a:schemeClr val="tx1"/>
              </a:solidFill>
              <a:effectLst/>
            </a:endParaRPr>
          </a:p>
        </p:txBody>
      </p:sp>
      <p:sp>
        <p:nvSpPr>
          <p:cNvPr id="16" name="TextBox 15">
            <a:extLst>
              <a:ext uri="{FF2B5EF4-FFF2-40B4-BE49-F238E27FC236}">
                <a16:creationId xmlns:a16="http://schemas.microsoft.com/office/drawing/2014/main" id="{582027F8-86F6-4C4C-9127-2CBC82905C3D}"/>
              </a:ext>
            </a:extLst>
          </p:cNvPr>
          <p:cNvSpPr txBox="1"/>
          <p:nvPr/>
        </p:nvSpPr>
        <p:spPr>
          <a:xfrm>
            <a:off x="5959842" y="1476248"/>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239CE91-6C37-486E-AB94-EF60DDFCEB7F}"/>
              </a:ext>
            </a:extLst>
          </p:cNvPr>
          <p:cNvSpPr txBox="1"/>
          <p:nvPr/>
        </p:nvSpPr>
        <p:spPr>
          <a:xfrm>
            <a:off x="9224520" y="1472134"/>
            <a:ext cx="119209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06518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304776"/>
            <a:ext cx="10515600" cy="1325563"/>
          </a:xfrm>
        </p:spPr>
        <p:txBody>
          <a:bodyPr/>
          <a:lstStyle/>
          <a:p>
            <a:r>
              <a:rPr lang="en-US" b="1">
                <a:latin typeface="+mn-lt"/>
              </a:rPr>
              <a:t>VARIASI METODE NORMALISASI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239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9" y="1846582"/>
            <a:ext cx="381292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Tanpa</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Normalisasi</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sp>
        <p:nvSpPr>
          <p:cNvPr id="11" name="TextBox 10">
            <a:extLst>
              <a:ext uri="{FF2B5EF4-FFF2-40B4-BE49-F238E27FC236}">
                <a16:creationId xmlns:a16="http://schemas.microsoft.com/office/drawing/2014/main" id="{534F1673-519B-4C2F-BC94-5DF2A5075610}"/>
              </a:ext>
            </a:extLst>
          </p:cNvPr>
          <p:cNvSpPr txBox="1"/>
          <p:nvPr/>
        </p:nvSpPr>
        <p:spPr>
          <a:xfrm>
            <a:off x="6169794" y="1551152"/>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EA005439-2584-4707-9EA6-032375B86566}"/>
              </a:ext>
            </a:extLst>
          </p:cNvPr>
          <p:cNvSpPr txBox="1"/>
          <p:nvPr/>
        </p:nvSpPr>
        <p:spPr>
          <a:xfrm>
            <a:off x="9195015" y="1515631"/>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63329" y="4094187"/>
            <a:ext cx="381292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87.64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0.10</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pic>
        <p:nvPicPr>
          <p:cNvPr id="29" name="Picture 28">
            <a:extLst>
              <a:ext uri="{FF2B5EF4-FFF2-40B4-BE49-F238E27FC236}">
                <a16:creationId xmlns:a16="http://schemas.microsoft.com/office/drawing/2014/main" id="{D7F6083B-AC5E-4E93-984C-770E9268C836}"/>
              </a:ext>
            </a:extLst>
          </p:cNvPr>
          <p:cNvPicPr>
            <a:picLocks noChangeAspect="1"/>
          </p:cNvPicPr>
          <p:nvPr/>
        </p:nvPicPr>
        <p:blipFill>
          <a:blip r:embed="rId2"/>
          <a:stretch>
            <a:fillRect/>
          </a:stretch>
        </p:blipFill>
        <p:spPr>
          <a:xfrm>
            <a:off x="5635640" y="4157939"/>
            <a:ext cx="2680915" cy="2021516"/>
          </a:xfrm>
          <a:prstGeom prst="rect">
            <a:avLst/>
          </a:prstGeom>
        </p:spPr>
      </p:pic>
      <p:pic>
        <p:nvPicPr>
          <p:cNvPr id="30" name="Picture 29">
            <a:extLst>
              <a:ext uri="{FF2B5EF4-FFF2-40B4-BE49-F238E27FC236}">
                <a16:creationId xmlns:a16="http://schemas.microsoft.com/office/drawing/2014/main" id="{B49E1CF3-6982-4060-9EA9-C00DBC12A839}"/>
              </a:ext>
            </a:extLst>
          </p:cNvPr>
          <p:cNvPicPr>
            <a:picLocks noChangeAspect="1"/>
          </p:cNvPicPr>
          <p:nvPr/>
        </p:nvPicPr>
        <p:blipFill>
          <a:blip r:embed="rId3"/>
          <a:stretch>
            <a:fillRect/>
          </a:stretch>
        </p:blipFill>
        <p:spPr>
          <a:xfrm>
            <a:off x="8488279" y="4147491"/>
            <a:ext cx="2709285" cy="2031964"/>
          </a:xfrm>
          <a:prstGeom prst="rect">
            <a:avLst/>
          </a:prstGeom>
        </p:spPr>
      </p:pic>
      <p:pic>
        <p:nvPicPr>
          <p:cNvPr id="4" name="Picture 3">
            <a:extLst>
              <a:ext uri="{FF2B5EF4-FFF2-40B4-BE49-F238E27FC236}">
                <a16:creationId xmlns:a16="http://schemas.microsoft.com/office/drawing/2014/main" id="{000CC9DA-DE3C-419E-A6CE-3742D85B98BE}"/>
              </a:ext>
            </a:extLst>
          </p:cNvPr>
          <p:cNvPicPr>
            <a:picLocks noChangeAspect="1"/>
          </p:cNvPicPr>
          <p:nvPr/>
        </p:nvPicPr>
        <p:blipFill>
          <a:blip r:embed="rId4"/>
          <a:stretch>
            <a:fillRect/>
          </a:stretch>
        </p:blipFill>
        <p:spPr>
          <a:xfrm>
            <a:off x="5632432" y="1883702"/>
            <a:ext cx="2668015" cy="2021516"/>
          </a:xfrm>
          <a:prstGeom prst="rect">
            <a:avLst/>
          </a:prstGeom>
        </p:spPr>
      </p:pic>
      <p:pic>
        <p:nvPicPr>
          <p:cNvPr id="6" name="Picture 5">
            <a:extLst>
              <a:ext uri="{FF2B5EF4-FFF2-40B4-BE49-F238E27FC236}">
                <a16:creationId xmlns:a16="http://schemas.microsoft.com/office/drawing/2014/main" id="{47883EA5-F2E7-408E-89A1-72AE3D072060}"/>
              </a:ext>
            </a:extLst>
          </p:cNvPr>
          <p:cNvPicPr>
            <a:picLocks noChangeAspect="1"/>
          </p:cNvPicPr>
          <p:nvPr/>
        </p:nvPicPr>
        <p:blipFill>
          <a:blip r:embed="rId5"/>
          <a:stretch>
            <a:fillRect/>
          </a:stretch>
        </p:blipFill>
        <p:spPr>
          <a:xfrm>
            <a:off x="8488280" y="1872933"/>
            <a:ext cx="2651834" cy="2031964"/>
          </a:xfrm>
          <a:prstGeom prst="rect">
            <a:avLst/>
          </a:prstGeom>
        </p:spPr>
      </p:pic>
    </p:spTree>
    <p:extLst>
      <p:ext uri="{BB962C8B-B14F-4D97-AF65-F5344CB8AC3E}">
        <p14:creationId xmlns:p14="http://schemas.microsoft.com/office/powerpoint/2010/main" val="29253581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5">
            <a:extLst>
              <a:ext uri="{FF2B5EF4-FFF2-40B4-BE49-F238E27FC236}">
                <a16:creationId xmlns:a16="http://schemas.microsoft.com/office/drawing/2014/main" id="{D0FCFC40-2CEC-40EA-908B-93F34628709D}"/>
              </a:ext>
            </a:extLst>
          </p:cNvPr>
          <p:cNvSpPr>
            <a:spLocks noChangeArrowheads="1"/>
          </p:cNvSpPr>
          <p:nvPr/>
        </p:nvSpPr>
        <p:spPr bwMode="auto">
          <a:xfrm>
            <a:off x="911994" y="861165"/>
            <a:ext cx="368567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Min-Max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0.08</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050" b="0" i="1" u="none" strike="noStrike" cap="none" normalizeH="0" baseline="0">
              <a:ln>
                <a:noFill/>
              </a:ln>
              <a:effectLst/>
              <a:latin typeface="Times New Roman"/>
              <a:cs typeface="Times New Roman"/>
            </a:endParaRPr>
          </a:p>
        </p:txBody>
      </p:sp>
      <p:pic>
        <p:nvPicPr>
          <p:cNvPr id="15" name="Picture 14">
            <a:extLst>
              <a:ext uri="{FF2B5EF4-FFF2-40B4-BE49-F238E27FC236}">
                <a16:creationId xmlns:a16="http://schemas.microsoft.com/office/drawing/2014/main" id="{7BDBE6AA-06B8-489B-9175-AF50FFD7E634}"/>
              </a:ext>
            </a:extLst>
          </p:cNvPr>
          <p:cNvPicPr>
            <a:picLocks noChangeAspect="1"/>
          </p:cNvPicPr>
          <p:nvPr/>
        </p:nvPicPr>
        <p:blipFill>
          <a:blip r:embed="rId2"/>
          <a:stretch>
            <a:fillRect/>
          </a:stretch>
        </p:blipFill>
        <p:spPr>
          <a:xfrm>
            <a:off x="5593601" y="1009474"/>
            <a:ext cx="2687314" cy="2021516"/>
          </a:xfrm>
          <a:prstGeom prst="rect">
            <a:avLst/>
          </a:prstGeom>
        </p:spPr>
      </p:pic>
      <p:sp>
        <p:nvSpPr>
          <p:cNvPr id="17" name="TextBox 16">
            <a:extLst>
              <a:ext uri="{FF2B5EF4-FFF2-40B4-BE49-F238E27FC236}">
                <a16:creationId xmlns:a16="http://schemas.microsoft.com/office/drawing/2014/main" id="{19D8D280-BC88-4959-86F0-82A1E1BF254C}"/>
              </a:ext>
            </a:extLst>
          </p:cNvPr>
          <p:cNvSpPr txBox="1"/>
          <p:nvPr/>
        </p:nvSpPr>
        <p:spPr>
          <a:xfrm>
            <a:off x="5969269" y="640142"/>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8B90E7AA-218A-473A-BBE5-B36AB1C14C0A}"/>
              </a:ext>
            </a:extLst>
          </p:cNvPr>
          <p:cNvPicPr>
            <a:picLocks noChangeAspect="1"/>
          </p:cNvPicPr>
          <p:nvPr/>
        </p:nvPicPr>
        <p:blipFill>
          <a:blip r:embed="rId3"/>
          <a:stretch>
            <a:fillRect/>
          </a:stretch>
        </p:blipFill>
        <p:spPr>
          <a:xfrm>
            <a:off x="8420414" y="1009474"/>
            <a:ext cx="2695355" cy="2021516"/>
          </a:xfrm>
          <a:prstGeom prst="rect">
            <a:avLst/>
          </a:prstGeom>
        </p:spPr>
      </p:pic>
      <p:sp>
        <p:nvSpPr>
          <p:cNvPr id="19" name="TextBox 18">
            <a:extLst>
              <a:ext uri="{FF2B5EF4-FFF2-40B4-BE49-F238E27FC236}">
                <a16:creationId xmlns:a16="http://schemas.microsoft.com/office/drawing/2014/main" id="{72FA89B1-187F-492D-9C94-EB55ADAC97D9}"/>
              </a:ext>
            </a:extLst>
          </p:cNvPr>
          <p:cNvSpPr txBox="1"/>
          <p:nvPr/>
        </p:nvSpPr>
        <p:spPr>
          <a:xfrm>
            <a:off x="9233947" y="636028"/>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46008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EPOCH</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248400" y="1022275"/>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83284" y="982074"/>
            <a:ext cx="112588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line chart&#10;&#10;Description automatically generated">
            <a:extLst>
              <a:ext uri="{FF2B5EF4-FFF2-40B4-BE49-F238E27FC236}">
                <a16:creationId xmlns:a16="http://schemas.microsoft.com/office/drawing/2014/main" id="{0FE9414E-5126-4D5D-B734-BAB5AA611D87}"/>
              </a:ext>
            </a:extLst>
          </p:cNvPr>
          <p:cNvPicPr>
            <a:picLocks noChangeAspect="1"/>
          </p:cNvPicPr>
          <p:nvPr/>
        </p:nvPicPr>
        <p:blipFill>
          <a:blip r:embed="rId2"/>
          <a:stretch>
            <a:fillRect/>
          </a:stretch>
        </p:blipFill>
        <p:spPr>
          <a:xfrm>
            <a:off x="5814348" y="1439128"/>
            <a:ext cx="2743201" cy="2107252"/>
          </a:xfrm>
          <a:prstGeom prst="rect">
            <a:avLst/>
          </a:prstGeom>
        </p:spPr>
      </p:pic>
      <p:pic>
        <p:nvPicPr>
          <p:cNvPr id="5" name="Picture 5" descr="Chart, line chart&#10;&#10;Description automatically generated">
            <a:extLst>
              <a:ext uri="{FF2B5EF4-FFF2-40B4-BE49-F238E27FC236}">
                <a16:creationId xmlns:a16="http://schemas.microsoft.com/office/drawing/2014/main" id="{C49FEBD8-852E-4780-A50F-AED542B46368}"/>
              </a:ext>
            </a:extLst>
          </p:cNvPr>
          <p:cNvPicPr>
            <a:picLocks noChangeAspect="1"/>
          </p:cNvPicPr>
          <p:nvPr/>
        </p:nvPicPr>
        <p:blipFill>
          <a:blip r:embed="rId3"/>
          <a:stretch>
            <a:fillRect/>
          </a:stretch>
        </p:blipFill>
        <p:spPr>
          <a:xfrm>
            <a:off x="8833413" y="1439244"/>
            <a:ext cx="2762491" cy="2105930"/>
          </a:xfrm>
          <a:prstGeom prst="rect">
            <a:avLst/>
          </a:prstGeom>
        </p:spPr>
      </p:pic>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76782" y="1768847"/>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0.0286 </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Final Accuracy Training	= 82.81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39.49</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14">
            <a:extLst>
              <a:ext uri="{FF2B5EF4-FFF2-40B4-BE49-F238E27FC236}">
                <a16:creationId xmlns:a16="http://schemas.microsoft.com/office/drawing/2014/main" id="{9F58907B-803C-4123-A652-87DA4E502712}"/>
              </a:ext>
            </a:extLst>
          </p:cNvPr>
          <p:cNvSpPr>
            <a:spLocks noChangeArrowheads="1"/>
          </p:cNvSpPr>
          <p:nvPr/>
        </p:nvSpPr>
        <p:spPr bwMode="auto">
          <a:xfrm>
            <a:off x="876782" y="407031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200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0.028</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85.61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0.0397</a:t>
            </a: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Accuracy Testing	= </a:t>
            </a:r>
            <a:r>
              <a:rPr lang="en-US" altLang="en-US" sz="2000" i="1">
                <a:latin typeface="Times New Roman"/>
                <a:ea typeface="Calibri" panose="020F0502020204030204" pitchFamily="34" charset="0"/>
                <a:cs typeface="Times New Roman"/>
              </a:rPr>
              <a:t>39.46</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23EBCF5B-8703-4139-B5F7-E518647D074F}"/>
              </a:ext>
            </a:extLst>
          </p:cNvPr>
          <p:cNvPicPr>
            <a:picLocks noChangeAspect="1"/>
          </p:cNvPicPr>
          <p:nvPr/>
        </p:nvPicPr>
        <p:blipFill>
          <a:blip r:embed="rId4"/>
          <a:stretch>
            <a:fillRect/>
          </a:stretch>
        </p:blipFill>
        <p:spPr>
          <a:xfrm>
            <a:off x="8833413" y="3958570"/>
            <a:ext cx="2743200" cy="2105930"/>
          </a:xfrm>
          <a:prstGeom prst="rect">
            <a:avLst/>
          </a:prstGeom>
        </p:spPr>
      </p:pic>
      <p:pic>
        <p:nvPicPr>
          <p:cNvPr id="8" name="Picture 8" descr="Chart, line chart&#10;&#10;Description automatically generated">
            <a:extLst>
              <a:ext uri="{FF2B5EF4-FFF2-40B4-BE49-F238E27FC236}">
                <a16:creationId xmlns:a16="http://schemas.microsoft.com/office/drawing/2014/main" id="{B0129E14-9E5F-47C1-A998-3F936BAB2A67}"/>
              </a:ext>
            </a:extLst>
          </p:cNvPr>
          <p:cNvPicPr>
            <a:picLocks noChangeAspect="1"/>
          </p:cNvPicPr>
          <p:nvPr/>
        </p:nvPicPr>
        <p:blipFill>
          <a:blip r:embed="rId5"/>
          <a:stretch>
            <a:fillRect/>
          </a:stretch>
        </p:blipFill>
        <p:spPr>
          <a:xfrm>
            <a:off x="5814350" y="3957248"/>
            <a:ext cx="2743200" cy="2107252"/>
          </a:xfrm>
          <a:prstGeom prst="rect">
            <a:avLst/>
          </a:prstGeom>
        </p:spPr>
      </p:pic>
    </p:spTree>
    <p:extLst>
      <p:ext uri="{BB962C8B-B14F-4D97-AF65-F5344CB8AC3E}">
        <p14:creationId xmlns:p14="http://schemas.microsoft.com/office/powerpoint/2010/main" val="17943296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320161" y="622786"/>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14536" y="621717"/>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28554" y="1007942"/>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500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0.0247</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88.86</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0.0375</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39.64</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11" descr="Chart&#10;&#10;Description automatically generated">
            <a:extLst>
              <a:ext uri="{FF2B5EF4-FFF2-40B4-BE49-F238E27FC236}">
                <a16:creationId xmlns:a16="http://schemas.microsoft.com/office/drawing/2014/main" id="{3BDBB186-5F7C-43AB-AD74-67FCBF6DA7CA}"/>
              </a:ext>
            </a:extLst>
          </p:cNvPr>
          <p:cNvPicPr>
            <a:picLocks noChangeAspect="1"/>
          </p:cNvPicPr>
          <p:nvPr/>
        </p:nvPicPr>
        <p:blipFill>
          <a:blip r:embed="rId2"/>
          <a:stretch>
            <a:fillRect/>
          </a:stretch>
        </p:blipFill>
        <p:spPr>
          <a:xfrm>
            <a:off x="5843286" y="1037979"/>
            <a:ext cx="2743200" cy="2102764"/>
          </a:xfrm>
          <a:prstGeom prst="rect">
            <a:avLst/>
          </a:prstGeom>
        </p:spPr>
      </p:pic>
      <p:pic>
        <p:nvPicPr>
          <p:cNvPr id="12" name="Picture 14" descr="Chart&#10;&#10;Description automatically generated">
            <a:extLst>
              <a:ext uri="{FF2B5EF4-FFF2-40B4-BE49-F238E27FC236}">
                <a16:creationId xmlns:a16="http://schemas.microsoft.com/office/drawing/2014/main" id="{39BFCFDC-D5D4-4DBC-B2EE-0F210A5D681C}"/>
              </a:ext>
            </a:extLst>
          </p:cNvPr>
          <p:cNvPicPr>
            <a:picLocks noChangeAspect="1"/>
          </p:cNvPicPr>
          <p:nvPr/>
        </p:nvPicPr>
        <p:blipFill>
          <a:blip r:embed="rId3"/>
          <a:stretch>
            <a:fillRect/>
          </a:stretch>
        </p:blipFill>
        <p:spPr>
          <a:xfrm>
            <a:off x="8785185" y="1014621"/>
            <a:ext cx="2743200" cy="2149481"/>
          </a:xfrm>
          <a:prstGeom prst="rect">
            <a:avLst/>
          </a:prstGeom>
        </p:spPr>
      </p:pic>
      <p:sp>
        <p:nvSpPr>
          <p:cNvPr id="25" name="Rectangle 14">
            <a:extLst>
              <a:ext uri="{FF2B5EF4-FFF2-40B4-BE49-F238E27FC236}">
                <a16:creationId xmlns:a16="http://schemas.microsoft.com/office/drawing/2014/main" id="{EE67FF8F-E7E6-4F8A-8A3B-21F45660D934}"/>
              </a:ext>
            </a:extLst>
          </p:cNvPr>
          <p:cNvSpPr>
            <a:spLocks noChangeArrowheads="1"/>
          </p:cNvSpPr>
          <p:nvPr/>
        </p:nvSpPr>
        <p:spPr bwMode="auto">
          <a:xfrm>
            <a:off x="828553" y="355726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0.028</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85.61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0.0397</a:t>
            </a: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39.46</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27" name="Picture 2" descr="Chart&#10;&#10;Description automatically generated">
            <a:extLst>
              <a:ext uri="{FF2B5EF4-FFF2-40B4-BE49-F238E27FC236}">
                <a16:creationId xmlns:a16="http://schemas.microsoft.com/office/drawing/2014/main" id="{7387E3E8-EE4C-4EF6-BF04-4CDBDDF82131}"/>
              </a:ext>
            </a:extLst>
          </p:cNvPr>
          <p:cNvPicPr>
            <a:picLocks noChangeAspect="1"/>
          </p:cNvPicPr>
          <p:nvPr/>
        </p:nvPicPr>
        <p:blipFill>
          <a:blip r:embed="rId4"/>
          <a:stretch>
            <a:fillRect/>
          </a:stretch>
        </p:blipFill>
        <p:spPr>
          <a:xfrm>
            <a:off x="5843286" y="3278626"/>
            <a:ext cx="2743200" cy="2193471"/>
          </a:xfrm>
          <a:prstGeom prst="rect">
            <a:avLst/>
          </a:prstGeom>
        </p:spPr>
      </p:pic>
      <p:pic>
        <p:nvPicPr>
          <p:cNvPr id="29" name="Picture 3" descr="Chart&#10;&#10;Description automatically generated">
            <a:extLst>
              <a:ext uri="{FF2B5EF4-FFF2-40B4-BE49-F238E27FC236}">
                <a16:creationId xmlns:a16="http://schemas.microsoft.com/office/drawing/2014/main" id="{B8863B21-7BA2-4922-9030-6440618636D6}"/>
              </a:ext>
            </a:extLst>
          </p:cNvPr>
          <p:cNvPicPr>
            <a:picLocks noChangeAspect="1"/>
          </p:cNvPicPr>
          <p:nvPr/>
        </p:nvPicPr>
        <p:blipFill>
          <a:blip r:embed="rId5"/>
          <a:stretch>
            <a:fillRect/>
          </a:stretch>
        </p:blipFill>
        <p:spPr>
          <a:xfrm>
            <a:off x="8777867" y="3294540"/>
            <a:ext cx="2750518" cy="2161642"/>
          </a:xfrm>
          <a:prstGeom prst="rect">
            <a:avLst/>
          </a:prstGeom>
        </p:spPr>
      </p:pic>
    </p:spTree>
    <p:extLst>
      <p:ext uri="{BB962C8B-B14F-4D97-AF65-F5344CB8AC3E}">
        <p14:creationId xmlns:p14="http://schemas.microsoft.com/office/powerpoint/2010/main" val="34597614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096000" y="659320"/>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354654" y="664851"/>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973237" y="1171493"/>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2000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0.0266 </a:t>
            </a:r>
          </a:p>
          <a:p>
            <a:pPr defTabSz="914400"/>
            <a:r>
              <a:rPr lang="en-US" altLang="en-US" sz="2000" i="1">
                <a:latin typeface="Times New Roman"/>
                <a:ea typeface="Calibri" panose="020F0502020204030204" pitchFamily="34" charset="0"/>
                <a:cs typeface="Times New Roman"/>
              </a:rPr>
              <a:t>Final Accuracy Training	= 90.60</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a:t>
            </a:r>
            <a:r>
              <a:rPr kumimoji="0" lang="en-US" altLang="en-US" sz="2000" b="0" i="1" u="none" strike="noStrike" cap="none" normalizeH="0" baseline="0" err="1">
                <a:ln>
                  <a:noFill/>
                </a:ln>
                <a:effectLst/>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Testing	= </a:t>
            </a:r>
            <a:r>
              <a:rPr lang="en-US" altLang="en-US" sz="2000" i="1">
                <a:latin typeface="Times New Roman"/>
                <a:ea typeface="Calibri" panose="020F0502020204030204" pitchFamily="34" charset="0"/>
                <a:cs typeface="Times New Roman"/>
              </a:rPr>
              <a:t>0.0398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Accuracy Testing	= </a:t>
            </a:r>
            <a:r>
              <a:rPr lang="en-US" altLang="en-US" sz="2000" i="1">
                <a:latin typeface="Times New Roman"/>
                <a:ea typeface="Calibri" panose="020F0502020204030204" pitchFamily="34" charset="0"/>
                <a:cs typeface="Times New Roman"/>
              </a:rPr>
              <a:t>39.44</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histogram&#10;&#10;Description automatically generated">
            <a:extLst>
              <a:ext uri="{FF2B5EF4-FFF2-40B4-BE49-F238E27FC236}">
                <a16:creationId xmlns:a16="http://schemas.microsoft.com/office/drawing/2014/main" id="{21C227DF-E0E0-4E2A-8731-7742FEB60D62}"/>
              </a:ext>
            </a:extLst>
          </p:cNvPr>
          <p:cNvPicPr>
            <a:picLocks noChangeAspect="1"/>
          </p:cNvPicPr>
          <p:nvPr/>
        </p:nvPicPr>
        <p:blipFill>
          <a:blip r:embed="rId2"/>
          <a:stretch>
            <a:fillRect/>
          </a:stretch>
        </p:blipFill>
        <p:spPr>
          <a:xfrm>
            <a:off x="5563565" y="1077210"/>
            <a:ext cx="2743200" cy="2158494"/>
          </a:xfrm>
          <a:prstGeom prst="rect">
            <a:avLst/>
          </a:prstGeom>
        </p:spPr>
      </p:pic>
      <p:pic>
        <p:nvPicPr>
          <p:cNvPr id="5" name="Picture 5" descr="Chart&#10;&#10;Description automatically generated">
            <a:extLst>
              <a:ext uri="{FF2B5EF4-FFF2-40B4-BE49-F238E27FC236}">
                <a16:creationId xmlns:a16="http://schemas.microsoft.com/office/drawing/2014/main" id="{1D9F6996-95B9-4DEA-98CE-0A391BB66393}"/>
              </a:ext>
            </a:extLst>
          </p:cNvPr>
          <p:cNvPicPr>
            <a:picLocks noChangeAspect="1"/>
          </p:cNvPicPr>
          <p:nvPr/>
        </p:nvPicPr>
        <p:blipFill>
          <a:blip r:embed="rId3"/>
          <a:stretch>
            <a:fillRect/>
          </a:stretch>
        </p:blipFill>
        <p:spPr>
          <a:xfrm>
            <a:off x="8534400" y="1072757"/>
            <a:ext cx="2743200" cy="2167400"/>
          </a:xfrm>
          <a:prstGeom prst="rect">
            <a:avLst/>
          </a:prstGeom>
        </p:spPr>
      </p:pic>
    </p:spTree>
    <p:extLst>
      <p:ext uri="{BB962C8B-B14F-4D97-AF65-F5344CB8AC3E}">
        <p14:creationId xmlns:p14="http://schemas.microsoft.com/office/powerpoint/2010/main" val="2476973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160242"/>
            <a:ext cx="10515600" cy="1325563"/>
          </a:xfrm>
        </p:spPr>
        <p:txBody>
          <a:bodyPr>
            <a:normAutofit/>
          </a:bodyPr>
          <a:lstStyle/>
          <a:p>
            <a:r>
              <a:rPr lang="en-US" sz="3600" b="1">
                <a:latin typeface="+mn-lt"/>
              </a:rPr>
              <a:t>VARIASI JUMLAH NEURON HIDDEN LAYER</a:t>
            </a:r>
            <a:endParaRPr lang="id-ID" sz="3600"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9" y="16615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79.36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Loss Testing	= 0.17</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a:t>
            </a:r>
            <a:r>
              <a:rPr lang="en-US" altLang="en-US" i="1">
                <a:latin typeface="Times New Roman" panose="02020603050405020304" pitchFamily="18" charset="0"/>
                <a:ea typeface="Calibri" panose="020F0502020204030204" pitchFamily="34" charset="0"/>
                <a:cs typeface="Times New Roman" panose="02020603050405020304" pitchFamily="18" charset="0"/>
              </a:rPr>
              <a:t> Testing</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82.80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640404" y="1141377"/>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17221" y="1116473"/>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4">
            <a:extLst>
              <a:ext uri="{FF2B5EF4-FFF2-40B4-BE49-F238E27FC236}">
                <a16:creationId xmlns:a16="http://schemas.microsoft.com/office/drawing/2014/main" id="{E483AD60-16E3-4654-94D0-F61877B8746A}"/>
              </a:ext>
            </a:extLst>
          </p:cNvPr>
          <p:cNvSpPr>
            <a:spLocks noChangeArrowheads="1"/>
          </p:cNvSpPr>
          <p:nvPr/>
        </p:nvSpPr>
        <p:spPr bwMode="auto">
          <a:xfrm>
            <a:off x="940870" y="42130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0.08</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pic>
        <p:nvPicPr>
          <p:cNvPr id="15" name="Picture 14">
            <a:extLst>
              <a:ext uri="{FF2B5EF4-FFF2-40B4-BE49-F238E27FC236}">
                <a16:creationId xmlns:a16="http://schemas.microsoft.com/office/drawing/2014/main" id="{A1B9FB33-3244-4460-A103-4E04CCCFDA53}"/>
              </a:ext>
            </a:extLst>
          </p:cNvPr>
          <p:cNvPicPr>
            <a:picLocks noChangeAspect="1"/>
          </p:cNvPicPr>
          <p:nvPr/>
        </p:nvPicPr>
        <p:blipFill>
          <a:blip r:embed="rId2"/>
          <a:stretch>
            <a:fillRect/>
          </a:stretch>
        </p:blipFill>
        <p:spPr>
          <a:xfrm>
            <a:off x="5042166" y="4037305"/>
            <a:ext cx="2905093" cy="2181441"/>
          </a:xfrm>
          <a:prstGeom prst="rect">
            <a:avLst/>
          </a:prstGeom>
        </p:spPr>
      </p:pic>
      <p:pic>
        <p:nvPicPr>
          <p:cNvPr id="16" name="Picture 15">
            <a:extLst>
              <a:ext uri="{FF2B5EF4-FFF2-40B4-BE49-F238E27FC236}">
                <a16:creationId xmlns:a16="http://schemas.microsoft.com/office/drawing/2014/main" id="{03BE4F3F-06CB-4328-84F8-9A6B80704531}"/>
              </a:ext>
            </a:extLst>
          </p:cNvPr>
          <p:cNvPicPr>
            <a:picLocks noChangeAspect="1"/>
          </p:cNvPicPr>
          <p:nvPr/>
        </p:nvPicPr>
        <p:blipFill>
          <a:blip r:embed="rId3"/>
          <a:stretch>
            <a:fillRect/>
          </a:stretch>
        </p:blipFill>
        <p:spPr>
          <a:xfrm>
            <a:off x="8160752" y="4045148"/>
            <a:ext cx="2905094" cy="2181442"/>
          </a:xfrm>
          <a:prstGeom prst="rect">
            <a:avLst/>
          </a:prstGeom>
        </p:spPr>
      </p:pic>
      <p:pic>
        <p:nvPicPr>
          <p:cNvPr id="5" name="Picture 4">
            <a:extLst>
              <a:ext uri="{FF2B5EF4-FFF2-40B4-BE49-F238E27FC236}">
                <a16:creationId xmlns:a16="http://schemas.microsoft.com/office/drawing/2014/main" id="{2E41828F-2B14-41BC-9D36-E8690B39D203}"/>
              </a:ext>
            </a:extLst>
          </p:cNvPr>
          <p:cNvPicPr>
            <a:picLocks noChangeAspect="1"/>
          </p:cNvPicPr>
          <p:nvPr/>
        </p:nvPicPr>
        <p:blipFill>
          <a:blip r:embed="rId4"/>
          <a:stretch>
            <a:fillRect/>
          </a:stretch>
        </p:blipFill>
        <p:spPr>
          <a:xfrm>
            <a:off x="5042166" y="1510709"/>
            <a:ext cx="2912067" cy="2181441"/>
          </a:xfrm>
          <a:prstGeom prst="rect">
            <a:avLst/>
          </a:prstGeom>
        </p:spPr>
      </p:pic>
      <p:pic>
        <p:nvPicPr>
          <p:cNvPr id="9" name="Picture 8">
            <a:extLst>
              <a:ext uri="{FF2B5EF4-FFF2-40B4-BE49-F238E27FC236}">
                <a16:creationId xmlns:a16="http://schemas.microsoft.com/office/drawing/2014/main" id="{2D8CDA0B-C5A2-4E9F-AE4B-16AC877F5062}"/>
              </a:ext>
            </a:extLst>
          </p:cNvPr>
          <p:cNvPicPr>
            <a:picLocks noChangeAspect="1"/>
          </p:cNvPicPr>
          <p:nvPr/>
        </p:nvPicPr>
        <p:blipFill>
          <a:blip r:embed="rId5"/>
          <a:stretch>
            <a:fillRect/>
          </a:stretch>
        </p:blipFill>
        <p:spPr>
          <a:xfrm>
            <a:off x="8160752" y="1493376"/>
            <a:ext cx="2905093" cy="2191929"/>
          </a:xfrm>
          <a:prstGeom prst="rect">
            <a:avLst/>
          </a:prstGeom>
        </p:spPr>
      </p:pic>
    </p:spTree>
    <p:extLst>
      <p:ext uri="{BB962C8B-B14F-4D97-AF65-F5344CB8AC3E}">
        <p14:creationId xmlns:p14="http://schemas.microsoft.com/office/powerpoint/2010/main" val="18949220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92205" y="1464420"/>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17 Neuron Hidden Layer</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95.37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0.05</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92.90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573029" y="1002756"/>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84599" y="996645"/>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14">
            <a:extLst>
              <a:ext uri="{FF2B5EF4-FFF2-40B4-BE49-F238E27FC236}">
                <a16:creationId xmlns:a16="http://schemas.microsoft.com/office/drawing/2014/main" id="{76A1F184-A671-4842-86EF-693F04FCD4B8}"/>
              </a:ext>
            </a:extLst>
          </p:cNvPr>
          <p:cNvSpPr>
            <a:spLocks noChangeArrowheads="1"/>
          </p:cNvSpPr>
          <p:nvPr/>
        </p:nvSpPr>
        <p:spPr bwMode="auto">
          <a:xfrm>
            <a:off x="992205" y="4075330"/>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31 Neuron Hidden Layer</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a:latin typeface="Times New Roman" panose="02020603050405020304" pitchFamily="18" charset="0"/>
                <a:ea typeface="Calibri" panose="020F0502020204030204" pitchFamily="34" charset="0"/>
                <a:cs typeface="Times New Roman" panose="02020603050405020304" pitchFamily="18" charset="0"/>
              </a:rPr>
              <a:t>Final Accuracy Training	= 97.19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0.04</a:t>
            </a:r>
            <a:b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94.33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a:ln>
                <a:noFill/>
              </a:ln>
              <a:solidFill>
                <a:schemeClr val="tx1"/>
              </a:solidFill>
              <a:effectLst/>
            </a:endParaRPr>
          </a:p>
        </p:txBody>
      </p:sp>
      <p:pic>
        <p:nvPicPr>
          <p:cNvPr id="3" name="Picture 2">
            <a:extLst>
              <a:ext uri="{FF2B5EF4-FFF2-40B4-BE49-F238E27FC236}">
                <a16:creationId xmlns:a16="http://schemas.microsoft.com/office/drawing/2014/main" id="{132FD23D-DBF7-4250-BDE6-D816B28757F2}"/>
              </a:ext>
            </a:extLst>
          </p:cNvPr>
          <p:cNvPicPr>
            <a:picLocks noChangeAspect="1"/>
          </p:cNvPicPr>
          <p:nvPr/>
        </p:nvPicPr>
        <p:blipFill>
          <a:blip r:embed="rId2"/>
          <a:stretch>
            <a:fillRect/>
          </a:stretch>
        </p:blipFill>
        <p:spPr>
          <a:xfrm>
            <a:off x="5093501" y="3935628"/>
            <a:ext cx="2903360" cy="2171028"/>
          </a:xfrm>
          <a:prstGeom prst="rect">
            <a:avLst/>
          </a:prstGeom>
        </p:spPr>
      </p:pic>
      <p:pic>
        <p:nvPicPr>
          <p:cNvPr id="5" name="Picture 4">
            <a:extLst>
              <a:ext uri="{FF2B5EF4-FFF2-40B4-BE49-F238E27FC236}">
                <a16:creationId xmlns:a16="http://schemas.microsoft.com/office/drawing/2014/main" id="{48A044D5-F7EF-4468-A696-C726D98BD066}"/>
              </a:ext>
            </a:extLst>
          </p:cNvPr>
          <p:cNvPicPr>
            <a:picLocks noChangeAspect="1"/>
          </p:cNvPicPr>
          <p:nvPr/>
        </p:nvPicPr>
        <p:blipFill>
          <a:blip r:embed="rId3"/>
          <a:stretch>
            <a:fillRect/>
          </a:stretch>
        </p:blipFill>
        <p:spPr>
          <a:xfrm>
            <a:off x="8232826" y="3925213"/>
            <a:ext cx="2882621" cy="2181443"/>
          </a:xfrm>
          <a:prstGeom prst="rect">
            <a:avLst/>
          </a:prstGeom>
        </p:spPr>
      </p:pic>
      <p:pic>
        <p:nvPicPr>
          <p:cNvPr id="7" name="Picture 6">
            <a:extLst>
              <a:ext uri="{FF2B5EF4-FFF2-40B4-BE49-F238E27FC236}">
                <a16:creationId xmlns:a16="http://schemas.microsoft.com/office/drawing/2014/main" id="{FC5A356F-F1F8-43DD-9A4E-617CA251B160}"/>
              </a:ext>
            </a:extLst>
          </p:cNvPr>
          <p:cNvPicPr>
            <a:picLocks noChangeAspect="1"/>
          </p:cNvPicPr>
          <p:nvPr/>
        </p:nvPicPr>
        <p:blipFill>
          <a:blip r:embed="rId4"/>
          <a:stretch>
            <a:fillRect/>
          </a:stretch>
        </p:blipFill>
        <p:spPr>
          <a:xfrm>
            <a:off x="5093502" y="1408066"/>
            <a:ext cx="2886032" cy="2169715"/>
          </a:xfrm>
          <a:prstGeom prst="rect">
            <a:avLst/>
          </a:prstGeom>
        </p:spPr>
      </p:pic>
      <p:pic>
        <p:nvPicPr>
          <p:cNvPr id="11" name="Picture 10">
            <a:extLst>
              <a:ext uri="{FF2B5EF4-FFF2-40B4-BE49-F238E27FC236}">
                <a16:creationId xmlns:a16="http://schemas.microsoft.com/office/drawing/2014/main" id="{A7FCBDD8-43E6-4ED8-BDAA-8B854C2F2DC7}"/>
              </a:ext>
            </a:extLst>
          </p:cNvPr>
          <p:cNvPicPr>
            <a:picLocks noChangeAspect="1"/>
          </p:cNvPicPr>
          <p:nvPr/>
        </p:nvPicPr>
        <p:blipFill>
          <a:blip r:embed="rId5"/>
          <a:stretch>
            <a:fillRect/>
          </a:stretch>
        </p:blipFill>
        <p:spPr>
          <a:xfrm>
            <a:off x="8232826" y="1385897"/>
            <a:ext cx="2926008" cy="2191884"/>
          </a:xfrm>
          <a:prstGeom prst="rect">
            <a:avLst/>
          </a:prstGeom>
        </p:spPr>
      </p:pic>
    </p:spTree>
    <p:extLst>
      <p:ext uri="{BB962C8B-B14F-4D97-AF65-F5344CB8AC3E}">
        <p14:creationId xmlns:p14="http://schemas.microsoft.com/office/powerpoint/2010/main" val="15134592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stretch>
            <a:fillRect/>
          </a:stretch>
        </p:blipFill>
        <p:spPr>
          <a:xfrm>
            <a:off x="5203774" y="1952706"/>
            <a:ext cx="2646561" cy="208017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538977" y="2093891"/>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3"/>
          <a:stretch>
            <a:fillRect/>
          </a:stretch>
        </p:blipFill>
        <p:spPr>
          <a:xfrm>
            <a:off x="8370498" y="1952706"/>
            <a:ext cx="2650378" cy="2080177"/>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538977" y="4419338"/>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0.18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63.99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0.42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63.37</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145E93CB-7BE3-46EA-B3D8-2F857A493F83}"/>
              </a:ext>
            </a:extLst>
          </p:cNvPr>
          <p:cNvPicPr>
            <a:picLocks noChangeAspect="1"/>
          </p:cNvPicPr>
          <p:nvPr/>
        </p:nvPicPr>
        <p:blipFill>
          <a:blip r:embed="rId4"/>
          <a:stretch>
            <a:fillRect/>
          </a:stretch>
        </p:blipFill>
        <p:spPr>
          <a:xfrm>
            <a:off x="5195504" y="4419339"/>
            <a:ext cx="2646561" cy="2075434"/>
          </a:xfrm>
          <a:prstGeom prst="rect">
            <a:avLst/>
          </a:prstGeom>
        </p:spPr>
      </p:pic>
      <p:pic>
        <p:nvPicPr>
          <p:cNvPr id="8" name="Picture 8">
            <a:extLst>
              <a:ext uri="{FF2B5EF4-FFF2-40B4-BE49-F238E27FC236}">
                <a16:creationId xmlns:a16="http://schemas.microsoft.com/office/drawing/2014/main" id="{02D6093B-F05B-4F5B-BCBF-76E21B4DA353}"/>
              </a:ext>
            </a:extLst>
          </p:cNvPr>
          <p:cNvPicPr>
            <a:picLocks noChangeAspect="1"/>
          </p:cNvPicPr>
          <p:nvPr/>
        </p:nvPicPr>
        <p:blipFill>
          <a:blip r:embed="rId5"/>
          <a:stretch>
            <a:fillRect/>
          </a:stretch>
        </p:blipFill>
        <p:spPr>
          <a:xfrm>
            <a:off x="8370497" y="4419338"/>
            <a:ext cx="2646561" cy="2084366"/>
          </a:xfrm>
          <a:prstGeom prst="rect">
            <a:avLst/>
          </a:prstGeom>
        </p:spPr>
      </p:pic>
      <p:sp>
        <p:nvSpPr>
          <p:cNvPr id="9" name="Title 1">
            <a:extLst>
              <a:ext uri="{FF2B5EF4-FFF2-40B4-BE49-F238E27FC236}">
                <a16:creationId xmlns:a16="http://schemas.microsoft.com/office/drawing/2014/main" id="{4238C384-4060-4B45-8C68-7C138383330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LEARNING RATE</a:t>
            </a:r>
            <a:endParaRPr lang="id-ID" b="1">
              <a:latin typeface="+mn-lt"/>
            </a:endParaRPr>
          </a:p>
        </p:txBody>
      </p:sp>
      <p:sp>
        <p:nvSpPr>
          <p:cNvPr id="13" name="TextBox 12">
            <a:extLst>
              <a:ext uri="{FF2B5EF4-FFF2-40B4-BE49-F238E27FC236}">
                <a16:creationId xmlns:a16="http://schemas.microsoft.com/office/drawing/2014/main" id="{86FF00A0-EBCF-4595-8A9D-77433286CF34}"/>
              </a:ext>
            </a:extLst>
          </p:cNvPr>
          <p:cNvSpPr txBox="1"/>
          <p:nvPr/>
        </p:nvSpPr>
        <p:spPr>
          <a:xfrm>
            <a:off x="5728354" y="1583374"/>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D06264F-176B-4822-94D5-4DA750C3589C}"/>
              </a:ext>
            </a:extLst>
          </p:cNvPr>
          <p:cNvSpPr txBox="1"/>
          <p:nvPr/>
        </p:nvSpPr>
        <p:spPr>
          <a:xfrm>
            <a:off x="8938780" y="1579260"/>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75654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857115"/>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Cara kerja dari sebuah neuron adalah akan bereaksi apabila potensial listrik mencapai suatu batasan tertentu. Neuron akan menjumlahkan sinyal yang masuk melalui dendrite yang dikalikan dengan pembobot sinapsis. Proses pembelajaran terjadi dengan perubahan yang terjadi pada sinapsis. Sinyal yang masuk akan dijumlahkan dan dikonversi dengan suatu fungsi aktivitas yang kemudian akan mengeluarkan suatu sinyal pemicu yang dialirkan ke neuron lain.</a:t>
            </a:r>
          </a:p>
        </p:txBody>
      </p:sp>
      <p:pic>
        <p:nvPicPr>
          <p:cNvPr id="5" name="Picture 4" descr="Sel saraf - Wikipedia bahasa Indonesia, ensiklopedia bebas">
            <a:extLst>
              <a:ext uri="{FF2B5EF4-FFF2-40B4-BE49-F238E27FC236}">
                <a16:creationId xmlns:a16="http://schemas.microsoft.com/office/drawing/2014/main" id="{5A39C09B-CCAA-4174-8B29-53C8BE00C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311" y="2276077"/>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28E39175-0562-4957-901F-DE3828B2FDAA}"/>
              </a:ext>
            </a:extLst>
          </p:cNvPr>
          <p:cNvSpPr txBox="1">
            <a:spLocks/>
          </p:cNvSpPr>
          <p:nvPr/>
        </p:nvSpPr>
        <p:spPr>
          <a:xfrm>
            <a:off x="838200" y="921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5254898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14FB9F49-FB1D-421F-A4C2-B46BCBF9FB05}"/>
              </a:ext>
            </a:extLst>
          </p:cNvPr>
          <p:cNvPicPr>
            <a:picLocks noChangeAspect="1"/>
          </p:cNvPicPr>
          <p:nvPr/>
        </p:nvPicPr>
        <p:blipFill>
          <a:blip r:embed="rId2"/>
          <a:stretch>
            <a:fillRect/>
          </a:stretch>
        </p:blipFill>
        <p:spPr>
          <a:xfrm>
            <a:off x="4985383" y="553948"/>
            <a:ext cx="2801157" cy="2499136"/>
          </a:xfrm>
          <a:prstGeom prst="rect">
            <a:avLst/>
          </a:prstGeom>
        </p:spPr>
      </p:pic>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674225" y="246171"/>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90.56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91.43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4" name="Picture 3" descr="Graphical user interface&#10;&#10;Description automatically generated">
            <a:extLst>
              <a:ext uri="{FF2B5EF4-FFF2-40B4-BE49-F238E27FC236}">
                <a16:creationId xmlns:a16="http://schemas.microsoft.com/office/drawing/2014/main" id="{FDAB3AFD-D903-4117-B7A7-89CD595832EE}"/>
              </a:ext>
            </a:extLst>
          </p:cNvPr>
          <p:cNvPicPr>
            <a:picLocks noChangeAspect="1"/>
          </p:cNvPicPr>
          <p:nvPr/>
        </p:nvPicPr>
        <p:blipFill>
          <a:blip r:embed="rId3"/>
          <a:stretch>
            <a:fillRect/>
          </a:stretch>
        </p:blipFill>
        <p:spPr>
          <a:xfrm>
            <a:off x="8655542" y="542776"/>
            <a:ext cx="2793300" cy="2510308"/>
          </a:xfrm>
          <a:prstGeom prst="rect">
            <a:avLst/>
          </a:prstGeom>
        </p:spPr>
      </p:pic>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674224" y="3937637"/>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0.05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90.67</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0.07</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92.93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6" name="Picture 5">
            <a:extLst>
              <a:ext uri="{FF2B5EF4-FFF2-40B4-BE49-F238E27FC236}">
                <a16:creationId xmlns:a16="http://schemas.microsoft.com/office/drawing/2014/main" id="{B51EF6DF-F19A-4C43-9AF0-0EBE6BBC478B}"/>
              </a:ext>
            </a:extLst>
          </p:cNvPr>
          <p:cNvPicPr>
            <a:picLocks noChangeAspect="1"/>
          </p:cNvPicPr>
          <p:nvPr/>
        </p:nvPicPr>
        <p:blipFill>
          <a:blip r:embed="rId4"/>
          <a:stretch>
            <a:fillRect/>
          </a:stretch>
        </p:blipFill>
        <p:spPr>
          <a:xfrm>
            <a:off x="4976641" y="3672589"/>
            <a:ext cx="2801157" cy="2497336"/>
          </a:xfrm>
          <a:prstGeom prst="rect">
            <a:avLst/>
          </a:prstGeom>
        </p:spPr>
      </p:pic>
      <p:pic>
        <p:nvPicPr>
          <p:cNvPr id="7" name="Picture 6">
            <a:extLst>
              <a:ext uri="{FF2B5EF4-FFF2-40B4-BE49-F238E27FC236}">
                <a16:creationId xmlns:a16="http://schemas.microsoft.com/office/drawing/2014/main" id="{734EAB8B-D2AD-43C8-9576-AAB844A2E07F}"/>
              </a:ext>
            </a:extLst>
          </p:cNvPr>
          <p:cNvPicPr>
            <a:picLocks noChangeAspect="1"/>
          </p:cNvPicPr>
          <p:nvPr/>
        </p:nvPicPr>
        <p:blipFill>
          <a:blip r:embed="rId5"/>
          <a:stretch>
            <a:fillRect/>
          </a:stretch>
        </p:blipFill>
        <p:spPr>
          <a:xfrm>
            <a:off x="8655543" y="3672588"/>
            <a:ext cx="2801158" cy="2500318"/>
          </a:xfrm>
          <a:prstGeom prst="rect">
            <a:avLst/>
          </a:prstGeom>
        </p:spPr>
      </p:pic>
    </p:spTree>
    <p:extLst>
      <p:ext uri="{BB962C8B-B14F-4D97-AF65-F5344CB8AC3E}">
        <p14:creationId xmlns:p14="http://schemas.microsoft.com/office/powerpoint/2010/main" val="25273313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stretch>
            <a:fillRect/>
          </a:stretch>
        </p:blipFill>
        <p:spPr>
          <a:xfrm>
            <a:off x="5197033" y="1690688"/>
            <a:ext cx="2832046" cy="222596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538977" y="1478339"/>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NO MOMENTUM</a:t>
            </a:r>
          </a:p>
          <a:p>
            <a:pPr defTabSz="914400"/>
            <a:r>
              <a:rPr lang="en-US" altLang="en-US" sz="2000" i="1">
                <a:latin typeface="Times New Roman"/>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3"/>
          <a:stretch>
            <a:fillRect/>
          </a:stretch>
        </p:blipFill>
        <p:spPr>
          <a:xfrm>
            <a:off x="8327193" y="1690688"/>
            <a:ext cx="2829663" cy="2220891"/>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538977" y="4265450"/>
            <a:ext cx="407337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90.71</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91.57</a:t>
            </a:r>
            <a:endParaRPr lang="en-US" altLang="en-US" sz="2000" b="0" i="1"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538977" y="385593"/>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MOMENTUM</a:t>
            </a:r>
            <a:endParaRPr lang="id-ID" b="1">
              <a:latin typeface="+mn-lt"/>
            </a:endParaRPr>
          </a:p>
        </p:txBody>
      </p:sp>
      <p:pic>
        <p:nvPicPr>
          <p:cNvPr id="3" name="Picture 9" descr="Chart&#10;&#10;Description automatically generated">
            <a:extLst>
              <a:ext uri="{FF2B5EF4-FFF2-40B4-BE49-F238E27FC236}">
                <a16:creationId xmlns:a16="http://schemas.microsoft.com/office/drawing/2014/main" id="{F23F86FB-8541-43E6-B44F-8746A1C7B482}"/>
              </a:ext>
            </a:extLst>
          </p:cNvPr>
          <p:cNvPicPr>
            <a:picLocks noChangeAspect="1"/>
          </p:cNvPicPr>
          <p:nvPr/>
        </p:nvPicPr>
        <p:blipFill>
          <a:blip r:embed="rId4"/>
          <a:stretch>
            <a:fillRect/>
          </a:stretch>
        </p:blipFill>
        <p:spPr>
          <a:xfrm>
            <a:off x="8370425" y="4318091"/>
            <a:ext cx="2743200" cy="2137919"/>
          </a:xfrm>
          <a:prstGeom prst="rect">
            <a:avLst/>
          </a:prstGeom>
        </p:spPr>
      </p:pic>
      <p:pic>
        <p:nvPicPr>
          <p:cNvPr id="10" name="Picture 10" descr="Chart&#10;&#10;Description automatically generated">
            <a:extLst>
              <a:ext uri="{FF2B5EF4-FFF2-40B4-BE49-F238E27FC236}">
                <a16:creationId xmlns:a16="http://schemas.microsoft.com/office/drawing/2014/main" id="{966BB323-DC65-4AB9-9F5D-455846596352}"/>
              </a:ext>
            </a:extLst>
          </p:cNvPr>
          <p:cNvPicPr>
            <a:picLocks noChangeAspect="1"/>
          </p:cNvPicPr>
          <p:nvPr/>
        </p:nvPicPr>
        <p:blipFill>
          <a:blip r:embed="rId5"/>
          <a:stretch>
            <a:fillRect/>
          </a:stretch>
        </p:blipFill>
        <p:spPr>
          <a:xfrm>
            <a:off x="5197033" y="4320986"/>
            <a:ext cx="2743200" cy="2151421"/>
          </a:xfrm>
          <a:prstGeom prst="rect">
            <a:avLst/>
          </a:prstGeom>
        </p:spPr>
      </p:pic>
    </p:spTree>
    <p:extLst>
      <p:ext uri="{BB962C8B-B14F-4D97-AF65-F5344CB8AC3E}">
        <p14:creationId xmlns:p14="http://schemas.microsoft.com/office/powerpoint/2010/main" val="35590645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674225" y="962608"/>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0.4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674224" y="3937637"/>
            <a:ext cx="407337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0.6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91.03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7" descr="A picture containing chart&#10;&#10;Description automatically generated">
            <a:extLst>
              <a:ext uri="{FF2B5EF4-FFF2-40B4-BE49-F238E27FC236}">
                <a16:creationId xmlns:a16="http://schemas.microsoft.com/office/drawing/2014/main" id="{861BF8BF-8799-4A60-8DFF-F31A7865B3FD}"/>
              </a:ext>
            </a:extLst>
          </p:cNvPr>
          <p:cNvPicPr>
            <a:picLocks noChangeAspect="1"/>
          </p:cNvPicPr>
          <p:nvPr/>
        </p:nvPicPr>
        <p:blipFill>
          <a:blip r:embed="rId2"/>
          <a:stretch>
            <a:fillRect/>
          </a:stretch>
        </p:blipFill>
        <p:spPr>
          <a:xfrm>
            <a:off x="5370653" y="4048396"/>
            <a:ext cx="2743200" cy="2136009"/>
          </a:xfrm>
          <a:prstGeom prst="rect">
            <a:avLst/>
          </a:prstGeom>
        </p:spPr>
      </p:pic>
      <p:pic>
        <p:nvPicPr>
          <p:cNvPr id="8" name="Picture 8" descr="Chart&#10;&#10;Description automatically generated">
            <a:extLst>
              <a:ext uri="{FF2B5EF4-FFF2-40B4-BE49-F238E27FC236}">
                <a16:creationId xmlns:a16="http://schemas.microsoft.com/office/drawing/2014/main" id="{83F91CCD-B483-4749-86B9-EC2054ED5770}"/>
              </a:ext>
            </a:extLst>
          </p:cNvPr>
          <p:cNvPicPr>
            <a:picLocks noChangeAspect="1"/>
          </p:cNvPicPr>
          <p:nvPr/>
        </p:nvPicPr>
        <p:blipFill>
          <a:blip r:embed="rId3"/>
          <a:stretch>
            <a:fillRect/>
          </a:stretch>
        </p:blipFill>
        <p:spPr>
          <a:xfrm>
            <a:off x="8260824" y="4048970"/>
            <a:ext cx="2743200" cy="2148749"/>
          </a:xfrm>
          <a:prstGeom prst="rect">
            <a:avLst/>
          </a:prstGeom>
        </p:spPr>
      </p:pic>
      <p:pic>
        <p:nvPicPr>
          <p:cNvPr id="9" name="Picture 9" descr="Chart&#10;&#10;Description automatically generated">
            <a:extLst>
              <a:ext uri="{FF2B5EF4-FFF2-40B4-BE49-F238E27FC236}">
                <a16:creationId xmlns:a16="http://schemas.microsoft.com/office/drawing/2014/main" id="{F943CEC0-6D78-41DD-A395-8AA5210601C5}"/>
              </a:ext>
            </a:extLst>
          </p:cNvPr>
          <p:cNvPicPr>
            <a:picLocks noChangeAspect="1"/>
          </p:cNvPicPr>
          <p:nvPr/>
        </p:nvPicPr>
        <p:blipFill>
          <a:blip r:embed="rId4"/>
          <a:stretch>
            <a:fillRect/>
          </a:stretch>
        </p:blipFill>
        <p:spPr>
          <a:xfrm>
            <a:off x="8260824" y="1368600"/>
            <a:ext cx="2743200" cy="2183476"/>
          </a:xfrm>
          <a:prstGeom prst="rect">
            <a:avLst/>
          </a:prstGeom>
        </p:spPr>
      </p:pic>
      <p:pic>
        <p:nvPicPr>
          <p:cNvPr id="11" name="Picture 11" descr="Chart&#10;&#10;Description automatically generated">
            <a:extLst>
              <a:ext uri="{FF2B5EF4-FFF2-40B4-BE49-F238E27FC236}">
                <a16:creationId xmlns:a16="http://schemas.microsoft.com/office/drawing/2014/main" id="{9EEA5F48-8213-4D66-9039-EB278489C216}"/>
              </a:ext>
            </a:extLst>
          </p:cNvPr>
          <p:cNvPicPr>
            <a:picLocks noChangeAspect="1"/>
          </p:cNvPicPr>
          <p:nvPr/>
        </p:nvPicPr>
        <p:blipFill>
          <a:blip r:embed="rId5"/>
          <a:stretch>
            <a:fillRect/>
          </a:stretch>
        </p:blipFill>
        <p:spPr>
          <a:xfrm>
            <a:off x="5370653" y="1368600"/>
            <a:ext cx="2743200" cy="2139142"/>
          </a:xfrm>
          <a:prstGeom prst="rect">
            <a:avLst/>
          </a:prstGeom>
        </p:spPr>
      </p:pic>
    </p:spTree>
    <p:extLst>
      <p:ext uri="{BB962C8B-B14F-4D97-AF65-F5344CB8AC3E}">
        <p14:creationId xmlns:p14="http://schemas.microsoft.com/office/powerpoint/2010/main" val="42848985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BD4AE7-E4FB-4770-9244-DEF4FB3DD16E}"/>
              </a:ext>
            </a:extLst>
          </p:cNvPr>
          <p:cNvGraphicFramePr>
            <a:graphicFrameLocks noGrp="1"/>
          </p:cNvGraphicFramePr>
          <p:nvPr>
            <p:extLst>
              <p:ext uri="{D42A27DB-BD31-4B8C-83A1-F6EECF244321}">
                <p14:modId xmlns:p14="http://schemas.microsoft.com/office/powerpoint/2010/main" val="3448600099"/>
              </p:ext>
            </p:extLst>
          </p:nvPr>
        </p:nvGraphicFramePr>
        <p:xfrm>
          <a:off x="1131621" y="462626"/>
          <a:ext cx="9928758" cy="5928684"/>
        </p:xfrm>
        <a:graphic>
          <a:graphicData uri="http://schemas.openxmlformats.org/drawingml/2006/table">
            <a:tbl>
              <a:tblPr firstRow="1" firstCol="1" bandRow="1">
                <a:tableStyleId>{9D7B26C5-4107-4FEC-AEDC-1716B250A1EF}</a:tableStyleId>
              </a:tblPr>
              <a:tblGrid>
                <a:gridCol w="3751694">
                  <a:extLst>
                    <a:ext uri="{9D8B030D-6E8A-4147-A177-3AD203B41FA5}">
                      <a16:colId xmlns:a16="http://schemas.microsoft.com/office/drawing/2014/main" val="707130877"/>
                    </a:ext>
                  </a:extLst>
                </a:gridCol>
                <a:gridCol w="6177064">
                  <a:extLst>
                    <a:ext uri="{9D8B030D-6E8A-4147-A177-3AD203B41FA5}">
                      <a16:colId xmlns:a16="http://schemas.microsoft.com/office/drawing/2014/main" val="2461291701"/>
                    </a:ext>
                  </a:extLst>
                </a:gridCol>
              </a:tblGrid>
              <a:tr h="200335">
                <a:tc>
                  <a:txBody>
                    <a:bodyPr/>
                    <a:lstStyle/>
                    <a:p>
                      <a:pPr marL="0" marR="0" indent="0" algn="ctr">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Nama</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0" marR="0" indent="0" algn="ctr">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Deskripsi Tugas</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2907118175"/>
                  </a:ext>
                </a:extLst>
              </a:tr>
              <a:tr h="1457983">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Ahmad Akbar Habibilah</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Mencari dataset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kodingan metode normalisasi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learning rate</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slide presentasi cara kerja backpropagation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733207997"/>
                  </a:ext>
                </a:extLst>
              </a:tr>
              <a:tr h="1179879">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George</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metode inisialisasi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Mensimulasikan </a:t>
                      </a:r>
                      <a:r>
                        <a:rPr lang="en-US" sz="1400">
                          <a:effectLst/>
                          <a:latin typeface="Times New Roman" panose="02020603050405020304" pitchFamily="18" charset="0"/>
                          <a:cs typeface="Times New Roman" panose="02020603050405020304" pitchFamily="18" charset="0"/>
                        </a:rPr>
                        <a:t>mengambil hasil serta analisis variasi momentum dan jumlah epoch</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variasi hyperparameter</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126101239"/>
                  </a:ext>
                </a:extLst>
              </a:tr>
              <a:tr h="1457983">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Hansel Matthew</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forward pass dan backward pass</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Integrasi keseluruhan bagian kodingan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inisialisasi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dasar teori</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666813055"/>
                  </a:ext>
                </a:extLst>
              </a:tr>
              <a:tr h="1607096">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Kemas Muhammad Rizki Fadhila</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Bertanggung jawab membuat kodingan testing</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normalisai dan jumlah hidden neuron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cara kerja backpropagation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845318141"/>
                  </a:ext>
                </a:extLst>
              </a:tr>
            </a:tbl>
          </a:graphicData>
        </a:graphic>
      </p:graphicFrame>
    </p:spTree>
    <p:extLst>
      <p:ext uri="{BB962C8B-B14F-4D97-AF65-F5344CB8AC3E}">
        <p14:creationId xmlns:p14="http://schemas.microsoft.com/office/powerpoint/2010/main" val="16410791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ol_neural_network - The Data Scientist">
            <a:extLst>
              <a:ext uri="{FF2B5EF4-FFF2-40B4-BE49-F238E27FC236}">
                <a16:creationId xmlns:a16="http://schemas.microsoft.com/office/drawing/2014/main" id="{1A7A227B-593E-4493-B7DA-BF3583BA8544}"/>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307374"/>
            <a:ext cx="10515600" cy="1325563"/>
          </a:xfrm>
        </p:spPr>
        <p:txBody>
          <a:bodyPr/>
          <a:lstStyle/>
          <a:p>
            <a:r>
              <a:rPr lang="en-US" b="1">
                <a:latin typeface="+mn-lt"/>
              </a:rPr>
              <a:t>KESIMPULAN</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199" y="1421363"/>
            <a:ext cx="10737915" cy="5281095"/>
          </a:xfrm>
        </p:spPr>
        <p:txBody>
          <a:bodyPr>
            <a:normAutofit/>
          </a:bodyPr>
          <a:lstStyle/>
          <a:p>
            <a:pPr marL="342900" marR="0" lvl="0" indent="-342900" algn="just">
              <a:lnSpc>
                <a:spcPct val="150000"/>
              </a:lnSpc>
              <a:spcBef>
                <a:spcPts val="0"/>
              </a:spcBef>
              <a:spcAft>
                <a:spcPts val="1200"/>
              </a:spcAft>
              <a:buFont typeface="+mj-lt"/>
              <a:buAutoNum type="arabicPeriod"/>
            </a:pPr>
            <a:r>
              <a:rPr lang="en-GB" sz="22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ANN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pembelajaran</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nilai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2200">
                <a:effectLst/>
                <a:latin typeface="Times New Roman" panose="02020603050405020304" pitchFamily="18" charset="0"/>
                <a:ea typeface="Calibri" panose="020F0502020204030204" pitchFamily="34" charset="0"/>
                <a:cs typeface="Times New Roman" panose="02020603050405020304" pitchFamily="18" charset="0"/>
              </a:rPr>
              <a:t> neuron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relatif</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GB" sz="2200">
                <a:effectLst/>
                <a:latin typeface="Times New Roman" panose="02020603050405020304" pitchFamily="18" charset="0"/>
                <a:ea typeface="Calibri" panose="020F0502020204030204" pitchFamily="34" charset="0"/>
                <a:cs typeface="Times New Roman" panose="02020603050405020304" pitchFamily="18" charset="0"/>
              </a:rPr>
              <a:t> error yang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diperoleh</a:t>
            </a:r>
            <a:endParaRPr lang="en-GB" sz="220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latin typeface="Times New Roman" panose="02020603050405020304" pitchFamily="18" charset="0"/>
                <a:ea typeface="Calibri" panose="020F0502020204030204" pitchFamily="34" charset="0"/>
                <a:cs typeface="Times New Roman" panose="02020603050405020304" pitchFamily="18" charset="0"/>
              </a:rPr>
              <a:t>N</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Min-Max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dibandingkan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dan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a:effectLst/>
                <a:latin typeface="Times New Roman" panose="02020603050405020304" pitchFamily="18" charset="0"/>
                <a:ea typeface="Calibri" panose="020F0502020204030204" pitchFamily="34" charset="0"/>
                <a:cs typeface="Times New Roman" panose="02020603050405020304" pitchFamily="18" charset="0"/>
              </a:rPr>
              <a:t> Z-Score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2200">
                <a:effectLst/>
                <a:latin typeface="Times New Roman" panose="02020603050405020304" pitchFamily="18" charset="0"/>
                <a:ea typeface="Calibri" panose="020F0502020204030204" pitchFamily="34" charset="0"/>
                <a:cs typeface="Times New Roman" panose="02020603050405020304" pitchFamily="18" charset="0"/>
              </a:rPr>
              <a:t> dataset </a:t>
            </a:r>
            <a:r>
              <a:rPr lang="en-US" sz="2200">
                <a:latin typeface="Times New Roman" panose="02020603050405020304" pitchFamily="18" charset="0"/>
                <a:cs typeface="Times New Roman" panose="02020603050405020304" pitchFamily="18" charset="0"/>
              </a:rPr>
              <a:t>Electrical Grid Stability Simulated Data </a:t>
            </a:r>
            <a:r>
              <a:rPr lang="en-US" sz="2200" err="1">
                <a:latin typeface="Times New Roman" panose="02020603050405020304" pitchFamily="18" charset="0"/>
                <a:cs typeface="Times New Roman" panose="02020603050405020304" pitchFamily="18" charset="0"/>
              </a:rPr>
              <a:t>Data</a:t>
            </a:r>
            <a:r>
              <a:rPr lang="en-US" sz="2200">
                <a:latin typeface="Times New Roman" panose="02020603050405020304" pitchFamily="18" charset="0"/>
                <a:cs typeface="Times New Roman" panose="02020603050405020304" pitchFamily="18" charset="0"/>
              </a:rPr>
              <a:t> Set</a:t>
            </a:r>
            <a:endParaRPr lang="en-ID" sz="22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Inisialisasi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nguyen-widrow</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mempercepat</a:t>
            </a:r>
            <a:r>
              <a:rPr lang="en-GB" sz="2200">
                <a:effectLst/>
                <a:latin typeface="Times New Roman" panose="02020603050405020304" pitchFamily="18" charset="0"/>
                <a:ea typeface="Calibri" panose="020F0502020204030204" pitchFamily="34" charset="0"/>
                <a:cs typeface="Times New Roman" panose="02020603050405020304" pitchFamily="18" charset="0"/>
              </a:rPr>
              <a:t> ANN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GB" sz="220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err="1">
                <a:effectLst/>
                <a:latin typeface="Times New Roman" panose="02020603050405020304" pitchFamily="18" charset="0"/>
                <a:ea typeface="Calibri" panose="020F0502020204030204" pitchFamily="34" charset="0"/>
                <a:cs typeface="Times New Roman" panose="02020603050405020304" pitchFamily="18" charset="0"/>
              </a:rPr>
              <a:t>konvergensi</a:t>
            </a:r>
            <a:endParaRPr lang="en-GB" sz="22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a:effectLst/>
                <a:latin typeface="Times New Roman" panose="02020603050405020304" pitchFamily="18" charset="0"/>
                <a:ea typeface="Calibri" panose="020F0502020204030204" pitchFamily="34" charset="0"/>
                <a:cs typeface="Times New Roman" panose="02020603050405020304" pitchFamily="18" charset="0"/>
              </a:rPr>
              <a:t>Epoch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sedikit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akibat</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belum</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mendapatkan</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nilai</a:t>
            </a:r>
            <a:r>
              <a:rPr lang="en-ID" sz="220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ID" sz="2200">
                <a:effectLst/>
                <a:latin typeface="Times New Roman" panose="02020603050405020304" pitchFamily="18" charset="0"/>
                <a:ea typeface="Calibri" panose="020F0502020204030204" pitchFamily="34" charset="0"/>
                <a:cs typeface="Times New Roman" panose="02020603050405020304" pitchFamily="18" charset="0"/>
              </a:rPr>
              <a:t> yang optimum.</a:t>
            </a:r>
          </a:p>
        </p:txBody>
      </p:sp>
    </p:spTree>
    <p:extLst>
      <p:ext uri="{BB962C8B-B14F-4D97-AF65-F5344CB8AC3E}">
        <p14:creationId xmlns:p14="http://schemas.microsoft.com/office/powerpoint/2010/main" val="12286313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ol_neural_network - The Data Scientist">
            <a:extLst>
              <a:ext uri="{FF2B5EF4-FFF2-40B4-BE49-F238E27FC236}">
                <a16:creationId xmlns:a16="http://schemas.microsoft.com/office/drawing/2014/main" id="{216F42F0-93B2-4598-B01F-C66808DE5BAE}"/>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3D1647-6E9F-4295-A008-8A56FFBE01F5}"/>
              </a:ext>
            </a:extLst>
          </p:cNvPr>
          <p:cNvSpPr>
            <a:spLocks noGrp="1"/>
          </p:cNvSpPr>
          <p:nvPr>
            <p:ph idx="1"/>
          </p:nvPr>
        </p:nvSpPr>
        <p:spPr>
          <a:xfrm>
            <a:off x="838200" y="516589"/>
            <a:ext cx="10515600" cy="4351338"/>
          </a:xfrm>
        </p:spPr>
        <p:txBody>
          <a:bodyPr>
            <a:normAutofit fontScale="77500" lnSpcReduction="20000"/>
          </a:bodyPr>
          <a:lstStyle/>
          <a:p>
            <a:pPr marL="514350" indent="-514350" algn="just">
              <a:lnSpc>
                <a:spcPct val="150000"/>
              </a:lnSpc>
              <a:spcBef>
                <a:spcPts val="0"/>
              </a:spcBef>
              <a:spcAft>
                <a:spcPts val="1200"/>
              </a:spcAft>
              <a:buFont typeface="+mj-lt"/>
              <a:buAutoNum type="arabicPeriod" startAt="5"/>
            </a:pPr>
            <a:r>
              <a:rPr lang="en-GB" sz="2800">
                <a:effectLst/>
                <a:latin typeface="Times New Roman" panose="02020603050405020304" pitchFamily="18" charset="0"/>
                <a:ea typeface="Calibri" panose="020F0502020204030204" pitchFamily="34" charset="0"/>
                <a:cs typeface="Times New Roman" panose="02020603050405020304" pitchFamily="18" charset="0"/>
              </a:rPr>
              <a:t>Nilai learning rate </a:t>
            </a:r>
            <a:r>
              <a:rPr lang="id-ID" sz="2800">
                <a:effectLst/>
                <a:latin typeface="Times New Roman" panose="02020603050405020304" pitchFamily="18" charset="0"/>
                <a:ea typeface="Calibri" panose="020F0502020204030204" pitchFamily="34" charset="0"/>
                <a:cs typeface="Times New Roman" panose="02020603050405020304" pitchFamily="18" charset="0"/>
              </a:rPr>
              <a:t>(α)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durasi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ANN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dan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potensi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US" sz="2800">
                <a:effectLst/>
                <a:latin typeface="Times New Roman" panose="02020603050405020304" pitchFamily="18" charset="0"/>
                <a:ea typeface="Calibri" panose="020F0502020204030204" pitchFamily="34" charset="0"/>
                <a:cs typeface="Times New Roman" panose="02020603050405020304" pitchFamily="18" charset="0"/>
              </a:rPr>
              <a:t>.</a:t>
            </a:r>
          </a:p>
          <a:p>
            <a:pPr marL="514350" indent="-514350" algn="just">
              <a:lnSpc>
                <a:spcPct val="150000"/>
              </a:lnSpc>
              <a:spcBef>
                <a:spcPts val="0"/>
              </a:spcBef>
              <a:spcAft>
                <a:spcPts val="1200"/>
              </a:spcAft>
              <a:buFont typeface="+mj-lt"/>
              <a:buAutoNum type="arabicPeriod" startAt="5"/>
            </a:pP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hidden layer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ANN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dimana</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semakin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280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lebih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namun</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perlu</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diwaspadai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pengaruh</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a:effectLst/>
                <a:latin typeface="Times New Roman" panose="02020603050405020304" pitchFamily="18" charset="0"/>
                <a:ea typeface="Calibri" panose="020F0502020204030204" pitchFamily="34" charset="0"/>
                <a:cs typeface="Times New Roman" panose="02020603050405020304" pitchFamily="18" charset="0"/>
              </a:rPr>
              <a:t> neuron yang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280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US" sz="2800">
                <a:effectLst/>
                <a:latin typeface="Times New Roman" panose="02020603050405020304" pitchFamily="18" charset="0"/>
                <a:ea typeface="Calibri" panose="020F0502020204030204" pitchFamily="34" charset="0"/>
                <a:cs typeface="Times New Roman" panose="02020603050405020304" pitchFamily="18" charset="0"/>
              </a:rPr>
              <a:t> overfitting</a:t>
            </a:r>
          </a:p>
          <a:p>
            <a:pPr marL="514350" indent="-514350" algn="just">
              <a:lnSpc>
                <a:spcPct val="150000"/>
              </a:lnSpc>
              <a:spcBef>
                <a:spcPts val="0"/>
              </a:spcBef>
              <a:spcAft>
                <a:spcPts val="1200"/>
              </a:spcAft>
              <a:buFont typeface="+mj-lt"/>
              <a:buAutoNum type="arabicPeriod" startAt="5"/>
            </a:pPr>
            <a:r>
              <a:rPr lang="en-GB" sz="2800" err="1">
                <a:effectLst/>
                <a:latin typeface="Times New Roman" panose="02020603050405020304" pitchFamily="18" charset="0"/>
                <a:ea typeface="Calibri" panose="020F0502020204030204" pitchFamily="34" charset="0"/>
              </a:rPr>
              <a:t>Penggunaan</a:t>
            </a:r>
            <a:r>
              <a:rPr lang="en-GB" sz="2800">
                <a:effectLst/>
                <a:latin typeface="Times New Roman" panose="02020603050405020304" pitchFamily="18" charset="0"/>
                <a:ea typeface="Calibri" panose="020F0502020204030204" pitchFamily="34" charset="0"/>
              </a:rPr>
              <a:t> momentum </a:t>
            </a:r>
            <a:r>
              <a:rPr lang="en-GB" sz="2800" err="1">
                <a:effectLst/>
                <a:latin typeface="Times New Roman" panose="02020603050405020304" pitchFamily="18" charset="0"/>
                <a:ea typeface="Calibri" panose="020F0502020204030204" pitchFamily="34" charset="0"/>
              </a:rPr>
              <a:t>akan</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mengurangi</a:t>
            </a:r>
            <a:r>
              <a:rPr lang="en-GB" sz="2800">
                <a:effectLst/>
                <a:latin typeface="Times New Roman" panose="02020603050405020304" pitchFamily="18" charset="0"/>
                <a:ea typeface="Calibri" panose="020F0502020204030204" pitchFamily="34" charset="0"/>
              </a:rPr>
              <a:t> noise </a:t>
            </a:r>
            <a:r>
              <a:rPr lang="en-GB" sz="2800" err="1">
                <a:effectLst/>
                <a:latin typeface="Times New Roman" panose="02020603050405020304" pitchFamily="18" charset="0"/>
                <a:ea typeface="Calibri" panose="020F0502020204030204" pitchFamily="34" charset="0"/>
              </a:rPr>
              <a:t>pergerakan</a:t>
            </a:r>
            <a:r>
              <a:rPr lang="en-GB" sz="2800">
                <a:effectLst/>
                <a:latin typeface="Times New Roman" panose="02020603050405020304" pitchFamily="18" charset="0"/>
                <a:ea typeface="Calibri" panose="020F0502020204030204" pitchFamily="34" charset="0"/>
              </a:rPr>
              <a:t> ANN dan </a:t>
            </a:r>
            <a:r>
              <a:rPr lang="en-GB" sz="2800" err="1">
                <a:effectLst/>
                <a:latin typeface="Times New Roman" panose="02020603050405020304" pitchFamily="18" charset="0"/>
                <a:ea typeface="Calibri" panose="020F0502020204030204" pitchFamily="34" charset="0"/>
              </a:rPr>
              <a:t>mempercepat</a:t>
            </a:r>
            <a:r>
              <a:rPr lang="en-GB" sz="2800">
                <a:effectLst/>
                <a:latin typeface="Times New Roman" panose="02020603050405020304" pitchFamily="18" charset="0"/>
                <a:ea typeface="Calibri" panose="020F0502020204030204" pitchFamily="34" charset="0"/>
              </a:rPr>
              <a:t> ANN </a:t>
            </a:r>
            <a:r>
              <a:rPr lang="en-GB" sz="2800" err="1">
                <a:effectLst/>
                <a:latin typeface="Times New Roman" panose="02020603050405020304" pitchFamily="18" charset="0"/>
                <a:ea typeface="Calibri" panose="020F0502020204030204" pitchFamily="34" charset="0"/>
              </a:rPr>
              <a:t>untuk</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mencapai</a:t>
            </a:r>
            <a:r>
              <a:rPr lang="en-GB" sz="2800">
                <a:effectLst/>
                <a:latin typeface="Times New Roman" panose="02020603050405020304" pitchFamily="18" charset="0"/>
                <a:ea typeface="Calibri" panose="020F0502020204030204" pitchFamily="34" charset="0"/>
              </a:rPr>
              <a:t> </a:t>
            </a:r>
            <a:r>
              <a:rPr lang="en-GB" sz="2800" err="1">
                <a:effectLst/>
                <a:latin typeface="Times New Roman" panose="02020603050405020304" pitchFamily="18" charset="0"/>
                <a:ea typeface="Calibri" panose="020F0502020204030204" pitchFamily="34" charset="0"/>
              </a:rPr>
              <a:t>konvergensi</a:t>
            </a:r>
            <a:endParaRPr lang="en-ID">
              <a:latin typeface="Times New Roman" panose="02020603050405020304" pitchFamily="18" charset="0"/>
              <a:cs typeface="Times New Roman" panose="02020603050405020304" pitchFamily="18" charset="0"/>
            </a:endParaRPr>
          </a:p>
          <a:p>
            <a:pPr marL="0" indent="0">
              <a:buNone/>
            </a:pPr>
            <a:endParaRPr lang="en-ID"/>
          </a:p>
        </p:txBody>
      </p:sp>
    </p:spTree>
    <p:extLst>
      <p:ext uri="{BB962C8B-B14F-4D97-AF65-F5344CB8AC3E}">
        <p14:creationId xmlns:p14="http://schemas.microsoft.com/office/powerpoint/2010/main" val="19839073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4CA16D-4006-4E78-A42C-3A6BC48968FA}"/>
              </a:ext>
            </a:extLst>
          </p:cNvPr>
          <p:cNvSpPr txBox="1">
            <a:spLocks/>
          </p:cNvSpPr>
          <p:nvPr/>
        </p:nvSpPr>
        <p:spPr>
          <a:xfrm>
            <a:off x="-986857" y="2310888"/>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err="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err="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9" name="Title 1">
            <a:extLst>
              <a:ext uri="{FF2B5EF4-FFF2-40B4-BE49-F238E27FC236}">
                <a16:creationId xmlns:a16="http://schemas.microsoft.com/office/drawing/2014/main" id="{A219BAEB-DA58-4B04-B4C1-F536E3050722}"/>
              </a:ext>
            </a:extLst>
          </p:cNvPr>
          <p:cNvSpPr txBox="1">
            <a:spLocks/>
          </p:cNvSpPr>
          <p:nvPr/>
        </p:nvSpPr>
        <p:spPr>
          <a:xfrm>
            <a:off x="-854813" y="1838620"/>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20" name="Title 1">
            <a:extLst>
              <a:ext uri="{FF2B5EF4-FFF2-40B4-BE49-F238E27FC236}">
                <a16:creationId xmlns:a16="http://schemas.microsoft.com/office/drawing/2014/main" id="{329E124F-F452-4032-9434-E22BB7E6FC9E}"/>
              </a:ext>
            </a:extLst>
          </p:cNvPr>
          <p:cNvSpPr txBox="1">
            <a:spLocks/>
          </p:cNvSpPr>
          <p:nvPr/>
        </p:nvSpPr>
        <p:spPr>
          <a:xfrm>
            <a:off x="-613611" y="95712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rPr>
              <a:t>ขอบคุณ</a:t>
            </a:r>
            <a:r>
              <a:rPr lang="en-US" i="1">
                <a:solidFill>
                  <a:srgbClr val="5C5C5C"/>
                </a:solidFill>
              </a:rPr>
              <a:t> </a:t>
            </a:r>
            <a:r>
              <a:rPr lang="en-US">
                <a:solidFill>
                  <a:srgbClr val="5C5C5C"/>
                </a:solidFill>
              </a:rPr>
              <a:t> </a:t>
            </a:r>
            <a:r>
              <a:rPr lang="en-US" b="1" i="1" err="1">
                <a:solidFill>
                  <a:srgbClr val="5C5C5C"/>
                </a:solidFill>
              </a:rPr>
              <a:t>Спасибо</a:t>
            </a:r>
            <a:r>
              <a:rPr lang="en-US" altLang="ko-KR">
                <a:solidFill>
                  <a:srgbClr val="5C5C5C"/>
                </a:solidFill>
                <a:ea typeface="맑은 고딕"/>
              </a:rPr>
              <a:t> </a:t>
            </a:r>
            <a:r>
              <a:rPr lang="ko-KR" altLang="en-US" b="1">
                <a:solidFill>
                  <a:srgbClr val="5C5C5C"/>
                </a:solidFill>
                <a:ea typeface="맑은 고딕"/>
              </a:rPr>
              <a:t>감사합니다</a:t>
            </a:r>
            <a:endParaRPr lang="en-US" b="1">
              <a:solidFill>
                <a:srgbClr val="5C5C5C"/>
              </a:solidFill>
              <a:ea typeface="맑은 고딕"/>
              <a:cs typeface="Calibri Light"/>
            </a:endParaRPr>
          </a:p>
          <a:p>
            <a:pPr algn="ctr"/>
            <a:endParaRPr lang="en-US">
              <a:solidFill>
                <a:srgbClr val="5C5C5C"/>
              </a:solidFill>
              <a:cs typeface="Calibri Light"/>
            </a:endParaRPr>
          </a:p>
        </p:txBody>
      </p:sp>
      <p:sp>
        <p:nvSpPr>
          <p:cNvPr id="10" name="Title 1">
            <a:extLst>
              <a:ext uri="{FF2B5EF4-FFF2-40B4-BE49-F238E27FC236}">
                <a16:creationId xmlns:a16="http://schemas.microsoft.com/office/drawing/2014/main" id="{3F129C14-FD05-49B9-9EA5-FCD7D71CA7C3}"/>
              </a:ext>
            </a:extLst>
          </p:cNvPr>
          <p:cNvSpPr txBox="1">
            <a:spLocks/>
          </p:cNvSpPr>
          <p:nvPr/>
        </p:nvSpPr>
        <p:spPr>
          <a:xfrm>
            <a:off x="-1484096" y="3081781"/>
            <a:ext cx="15159776"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sz="8600" b="1" i="1" err="1">
                <a:solidFill>
                  <a:srgbClr val="5C5C5C"/>
                </a:solidFill>
              </a:rPr>
              <a:t>Terima</a:t>
            </a:r>
            <a:r>
              <a:rPr lang="en-US" sz="8600"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1" name="Title 1">
            <a:extLst>
              <a:ext uri="{FF2B5EF4-FFF2-40B4-BE49-F238E27FC236}">
                <a16:creationId xmlns:a16="http://schemas.microsoft.com/office/drawing/2014/main" id="{E601DF2C-8674-4B7A-82FD-9FB073B15EDF}"/>
              </a:ext>
            </a:extLst>
          </p:cNvPr>
          <p:cNvSpPr txBox="1">
            <a:spLocks/>
          </p:cNvSpPr>
          <p:nvPr/>
        </p:nvSpPr>
        <p:spPr>
          <a:xfrm>
            <a:off x="-908703" y="5534734"/>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2" name="Title 1">
            <a:extLst>
              <a:ext uri="{FF2B5EF4-FFF2-40B4-BE49-F238E27FC236}">
                <a16:creationId xmlns:a16="http://schemas.microsoft.com/office/drawing/2014/main" id="{A1AB2A01-5ADF-4DF6-869F-A0871F913807}"/>
              </a:ext>
            </a:extLst>
          </p:cNvPr>
          <p:cNvSpPr txBox="1">
            <a:spLocks/>
          </p:cNvSpPr>
          <p:nvPr/>
        </p:nvSpPr>
        <p:spPr>
          <a:xfrm>
            <a:off x="-776659" y="5008678"/>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14" name="Title 1">
            <a:extLst>
              <a:ext uri="{FF2B5EF4-FFF2-40B4-BE49-F238E27FC236}">
                <a16:creationId xmlns:a16="http://schemas.microsoft.com/office/drawing/2014/main" id="{FC2605E2-E1CA-44F9-9C61-D91D4D25807C}"/>
              </a:ext>
            </a:extLst>
          </p:cNvPr>
          <p:cNvSpPr txBox="1">
            <a:spLocks/>
          </p:cNvSpPr>
          <p:nvPr/>
        </p:nvSpPr>
        <p:spPr>
          <a:xfrm>
            <a:off x="-490634" y="420786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ea typeface="+mj-lt"/>
                <a:cs typeface="+mj-lt"/>
              </a:rPr>
              <a:t>ขอบคุณ</a:t>
            </a:r>
            <a:r>
              <a:rPr lang="en-US" i="1">
                <a:solidFill>
                  <a:srgbClr val="5C5C5C"/>
                </a:solidFill>
                <a:ea typeface="+mj-lt"/>
                <a:cs typeface="+mj-lt"/>
              </a:rPr>
              <a:t> </a:t>
            </a:r>
            <a:r>
              <a:rPr lang="en-US">
                <a:solidFill>
                  <a:srgbClr val="5C5C5C"/>
                </a:solidFill>
                <a:ea typeface="+mj-lt"/>
                <a:cs typeface="+mj-lt"/>
              </a:rPr>
              <a:t> </a:t>
            </a:r>
            <a:r>
              <a:rPr lang="en-US" b="1" i="1" err="1">
                <a:solidFill>
                  <a:srgbClr val="5C5C5C"/>
                </a:solidFill>
                <a:ea typeface="+mj-lt"/>
                <a:cs typeface="+mj-lt"/>
              </a:rPr>
              <a:t>Спасибо</a:t>
            </a:r>
            <a:r>
              <a:rPr lang="en-US">
                <a:solidFill>
                  <a:srgbClr val="5C5C5C"/>
                </a:solidFill>
                <a:ea typeface="+mj-lt"/>
                <a:cs typeface="+mj-lt"/>
              </a:rPr>
              <a:t> </a:t>
            </a:r>
            <a:r>
              <a:rPr lang="ko-KR" altLang="en-US" b="1">
                <a:solidFill>
                  <a:srgbClr val="5C5C5C"/>
                </a:solidFill>
                <a:ea typeface="+mj-lt"/>
                <a:cs typeface="+mj-lt"/>
              </a:rPr>
              <a:t>감사합니다</a:t>
            </a:r>
            <a:endParaRPr lang="en-US" b="1">
              <a:solidFill>
                <a:srgbClr val="5C5C5C"/>
              </a:solidFill>
              <a:ea typeface="+mj-lt"/>
              <a:cs typeface="+mj-lt"/>
            </a:endParaRPr>
          </a:p>
          <a:p>
            <a:pPr algn="ctr"/>
            <a:endParaRPr lang="en-US">
              <a:solidFill>
                <a:srgbClr val="5C5C5C"/>
              </a:solidFill>
              <a:cs typeface="Calibri Light"/>
            </a:endParaRPr>
          </a:p>
        </p:txBody>
      </p:sp>
      <p:sp>
        <p:nvSpPr>
          <p:cNvPr id="15" name="Title 1">
            <a:extLst>
              <a:ext uri="{FF2B5EF4-FFF2-40B4-BE49-F238E27FC236}">
                <a16:creationId xmlns:a16="http://schemas.microsoft.com/office/drawing/2014/main" id="{05342857-799C-4B35-AE9E-958D824DE727}"/>
              </a:ext>
            </a:extLst>
          </p:cNvPr>
          <p:cNvSpPr txBox="1">
            <a:spLocks/>
          </p:cNvSpPr>
          <p:nvPr/>
        </p:nvSpPr>
        <p:spPr>
          <a:xfrm>
            <a:off x="-1591672" y="-181373"/>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b="1" i="1" err="1">
                <a:solidFill>
                  <a:srgbClr val="5C5C5C"/>
                </a:solidFill>
              </a:rPr>
              <a:t>Terima</a:t>
            </a:r>
            <a:r>
              <a:rPr lang="en-US"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7" name="Title 1">
            <a:extLst>
              <a:ext uri="{FF2B5EF4-FFF2-40B4-BE49-F238E27FC236}">
                <a16:creationId xmlns:a16="http://schemas.microsoft.com/office/drawing/2014/main" id="{56EC3057-F910-4C16-BA11-5D8651A3B65F}"/>
              </a:ext>
            </a:extLst>
          </p:cNvPr>
          <p:cNvSpPr txBox="1">
            <a:spLocks/>
          </p:cNvSpPr>
          <p:nvPr/>
        </p:nvSpPr>
        <p:spPr>
          <a:xfrm>
            <a:off x="-1741544" y="3040960"/>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300" b="1" i="1" err="1"/>
              <a:t>Terima</a:t>
            </a:r>
            <a:r>
              <a:rPr lang="en-US" sz="7300" b="1" i="1">
                <a:ea typeface="+mj-lt"/>
                <a:cs typeface="+mj-lt"/>
              </a:rPr>
              <a:t> Kasih</a:t>
            </a:r>
            <a:r>
              <a:rPr lang="en-US" altLang="ja-JP" sz="7300">
                <a:solidFill>
                  <a:schemeClr val="tx1">
                    <a:lumMod val="85000"/>
                  </a:schemeClr>
                </a:solidFill>
                <a:ea typeface="游ゴシック Light"/>
              </a:rPr>
              <a:t> </a:t>
            </a:r>
            <a:endParaRPr lang="en-US" sz="7300" i="1">
              <a:solidFill>
                <a:schemeClr val="tx1">
                  <a:lumMod val="85000"/>
                </a:schemeClr>
              </a:solidFill>
              <a:ea typeface="游ゴシック Light"/>
              <a:cs typeface="+mj-lt"/>
            </a:endParaRPr>
          </a:p>
        </p:txBody>
      </p:sp>
    </p:spTree>
    <p:extLst>
      <p:ext uri="{BB962C8B-B14F-4D97-AF65-F5344CB8AC3E}">
        <p14:creationId xmlns:p14="http://schemas.microsoft.com/office/powerpoint/2010/main" val="41763240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Prinsip kerja dari neuron ini kemudian dimodelkan secara matematis. Pemodelan matematika inilah yang menjadi dasar dari ANN. Elemen dasar dari sebuah ANN adalah sebuah neuron. Neuron ini akan mengubah sinyal msukan menjadi sebuah keluaran. Setiap neuron mempunyai suatu inputan yang memiliki bobotnya masing – masing. Sinyal kemudian akan dikonversi menggunakan sebuah fungsi aktivasi. Fungsi aktivasi yang digunakan dapat beragam seperti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Relu, sigmoid, tanh</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lain lain</a:t>
            </a: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7111746" y="2988236"/>
            <a:ext cx="4126551" cy="1832909"/>
          </a:xfrm>
          <a:prstGeom prst="rect">
            <a:avLst/>
          </a:prstGeom>
          <a:noFill/>
          <a:ln>
            <a:noFill/>
          </a:ln>
        </p:spPr>
      </p:pic>
      <p:sp>
        <p:nvSpPr>
          <p:cNvPr id="7" name="Title 1">
            <a:extLst>
              <a:ext uri="{FF2B5EF4-FFF2-40B4-BE49-F238E27FC236}">
                <a16:creationId xmlns:a16="http://schemas.microsoft.com/office/drawing/2014/main" id="{A68CBF6C-486D-4E0A-95C4-FD3DE61820B5}"/>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12887577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Backpropagation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algoritma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ANN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kekuatan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klasifikasi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pola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disebut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pattern recognition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syaraf</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memprediksi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mulanya</a:t>
            </a:r>
            <a:r>
              <a:rPr lang="en-US"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diberikan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Jika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a:effectLst/>
                <a:latin typeface="Times New Roman" panose="02020603050405020304" pitchFamily="18" charset="0"/>
                <a:ea typeface="Calibri" panose="020F0502020204030204" pitchFamily="34" charset="0"/>
                <a:cs typeface="Times New Roman" panose="02020603050405020304" pitchFamily="18" charset="0"/>
              </a:rPr>
              <a:t>yang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diharapkan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memodifikasi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neuron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6381946" y="2141949"/>
            <a:ext cx="5800204" cy="3177985"/>
          </a:xfrm>
          <a:prstGeom prst="rect">
            <a:avLst/>
          </a:prstGeom>
          <a:noFill/>
          <a:ln>
            <a:noFill/>
          </a:ln>
        </p:spPr>
      </p:pic>
      <p:sp>
        <p:nvSpPr>
          <p:cNvPr id="7" name="Title 1">
            <a:extLst>
              <a:ext uri="{FF2B5EF4-FFF2-40B4-BE49-F238E27FC236}">
                <a16:creationId xmlns:a16="http://schemas.microsoft.com/office/drawing/2014/main" id="{F9465052-AEA4-4EBB-8A98-F07BA5DDF2AE}"/>
              </a:ext>
            </a:extLst>
          </p:cNvPr>
          <p:cNvSpPr>
            <a:spLocks noGrp="1"/>
          </p:cNvSpPr>
          <p:nvPr>
            <p:ph type="title"/>
          </p:nvPr>
        </p:nvSpPr>
        <p:spPr>
          <a:xfrm>
            <a:off x="838200" y="921638"/>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30379609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lnSpcReduction="10000"/>
          </a:bodyPr>
          <a:lstStyle/>
          <a:p>
            <a:pPr marL="0" indent="0" algn="just">
              <a:lnSpc>
                <a:spcPct val="150000"/>
              </a:lnSpc>
              <a:spcBef>
                <a:spcPts val="0"/>
              </a:spcBef>
              <a:buNone/>
            </a:pPr>
            <a:r>
              <a:rPr lang="en-US" sz="1800" i="1">
                <a:effectLst/>
                <a:latin typeface="Times New Roman" panose="02020603050405020304" pitchFamily="18" charset="0"/>
                <a:ea typeface="Calibri" panose="020F0502020204030204" pitchFamily="34" charset="0"/>
              </a:rPr>
              <a:t>Gradient Descent </a:t>
            </a:r>
            <a:r>
              <a:rPr lang="id-ID" sz="1800">
                <a:effectLst/>
                <a:latin typeface="Times New Roman" panose="02020603050405020304" pitchFamily="18" charset="0"/>
                <a:ea typeface="Calibri" panose="020F0502020204030204" pitchFamily="34" charset="0"/>
              </a:rPr>
              <a:t>adalah algoritm</a:t>
            </a:r>
            <a:r>
              <a:rPr lang="en-US" sz="1800">
                <a:effectLst/>
                <a:latin typeface="Times New Roman" panose="02020603050405020304" pitchFamily="18" charset="0"/>
                <a:ea typeface="Calibri" panose="020F0502020204030204" pitchFamily="34" charset="0"/>
              </a:rPr>
              <a:t>a</a:t>
            </a:r>
            <a:r>
              <a:rPr lang="id-ID" sz="1800">
                <a:effectLst/>
                <a:latin typeface="Times New Roman" panose="02020603050405020304" pitchFamily="18" charset="0"/>
                <a:ea typeface="Calibri" panose="020F0502020204030204" pitchFamily="34" charset="0"/>
              </a:rPr>
              <a:t> pengoptimalan yang paling umum dalam pembelajaran mesin dan pembelajaran mendalam. Ini adalah algoritma pengoptimalan orde pertama. </a:t>
            </a:r>
            <a:r>
              <a:rPr lang="en-US" sz="1800">
                <a:effectLst/>
                <a:latin typeface="Times New Roman" panose="02020603050405020304" pitchFamily="18" charset="0"/>
                <a:ea typeface="Calibri" panose="020F0502020204030204" pitchFamily="34" charset="0"/>
              </a:rPr>
              <a:t>Hal </a:t>
            </a:r>
            <a:r>
              <a:rPr lang="en-US" sz="1800" err="1">
                <a:effectLst/>
                <a:latin typeface="Times New Roman" panose="02020603050405020304" pitchFamily="18" charset="0"/>
                <a:ea typeface="Calibri" panose="020F0502020204030204" pitchFamily="34" charset="0"/>
              </a:rPr>
              <a:t>ini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dilakukan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dengan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menghitung</a:t>
            </a:r>
            <a:r>
              <a:rPr lang="id-ID" sz="1800">
                <a:effectLst/>
                <a:latin typeface="Times New Roman" panose="02020603050405020304" pitchFamily="18" charset="0"/>
                <a:ea typeface="Calibri" panose="020F0502020204030204" pitchFamily="34" charset="0"/>
              </a:rPr>
              <a:t> turunan pertama saat melakukan pembaruan pada parameter</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dimana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menghasilkan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gradien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dari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fungsi</a:t>
            </a:r>
            <a:r>
              <a:rPr lang="en-US" sz="1800">
                <a:effectLst/>
                <a:latin typeface="Times New Roman" panose="02020603050405020304" pitchFamily="18" charset="0"/>
                <a:ea typeface="Calibri" panose="020F0502020204030204" pitchFamily="34" charset="0"/>
              </a:rPr>
              <a:t> error</a:t>
            </a:r>
            <a:r>
              <a:rPr lang="id-ID" sz="1800">
                <a:effectLst/>
                <a:latin typeface="Times New Roman" panose="02020603050405020304" pitchFamily="18" charset="0"/>
                <a:ea typeface="Calibri" panose="020F0502020204030204" pitchFamily="34" charset="0"/>
              </a:rPr>
              <a:t>. Pada setiap iterasi, </a:t>
            </a:r>
            <a:r>
              <a:rPr lang="en-US" sz="1800">
                <a:effectLst/>
                <a:latin typeface="Times New Roman" panose="02020603050405020304" pitchFamily="18" charset="0"/>
                <a:ea typeface="Calibri" panose="020F0502020204030204" pitchFamily="34" charset="0"/>
              </a:rPr>
              <a:t>parameter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diperbaharui</a:t>
            </a:r>
            <a:r>
              <a:rPr lang="en-US" sz="1800">
                <a:effectLst/>
                <a:latin typeface="Times New Roman" panose="02020603050405020304" pitchFamily="18" charset="0"/>
                <a:ea typeface="Calibri" panose="020F0502020204030204" pitchFamily="34" charset="0"/>
              </a:rPr>
              <a:t> </a:t>
            </a:r>
            <a:r>
              <a:rPr lang="id-ID" sz="1800">
                <a:effectLst/>
                <a:latin typeface="Times New Roman" panose="02020603050405020304" pitchFamily="18" charset="0"/>
                <a:ea typeface="Calibri" panose="020F0502020204030204" pitchFamily="34" charset="0"/>
              </a:rPr>
              <a:t>dalam arah yang berlawanan dari gradien fungsi </a:t>
            </a:r>
            <a:r>
              <a:rPr lang="en-US" sz="1800">
                <a:effectLst/>
                <a:latin typeface="Times New Roman" panose="02020603050405020304" pitchFamily="18" charset="0"/>
                <a:ea typeface="Calibri" panose="020F0502020204030204" pitchFamily="34" charset="0"/>
              </a:rPr>
              <a:t>error</a:t>
            </a:r>
            <a:r>
              <a:rPr lang="id-ID" sz="1800">
                <a:effectLst/>
                <a:latin typeface="Times New Roman" panose="02020603050405020304" pitchFamily="18" charset="0"/>
                <a:ea typeface="Calibri" panose="020F0502020204030204" pitchFamily="34" charset="0"/>
              </a:rPr>
              <a:t> J(w). Besar kecilnya langkah pada setiap iterasi untuk mencapai minimum lokal ditentukan oleh kecepatan pemelajaran </a:t>
            </a:r>
            <a:r>
              <a:rPr lang="el-GR" sz="1800">
                <a:effectLst/>
                <a:latin typeface="Times New Roman" panose="02020603050405020304" pitchFamily="18" charset="0"/>
                <a:ea typeface="Calibri" panose="020F0502020204030204" pitchFamily="34" charset="0"/>
              </a:rPr>
              <a:t>α</a:t>
            </a:r>
            <a:r>
              <a:rPr lang="en-US" sz="1800">
                <a:effectLst/>
                <a:latin typeface="Times New Roman" panose="02020603050405020304" pitchFamily="18" charset="0"/>
                <a:ea typeface="Calibri" panose="020F0502020204030204" pitchFamily="34" charset="0"/>
              </a:rPr>
              <a:t> (Learning Rate)</a:t>
            </a:r>
            <a:r>
              <a:rPr lang="el-GR" sz="1800">
                <a:effectLst/>
                <a:latin typeface="Times New Roman" panose="02020603050405020304" pitchFamily="18" charset="0"/>
                <a:ea typeface="Calibri" panose="020F0502020204030204" pitchFamily="34" charset="0"/>
              </a:rPr>
              <a:t>. </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2B63DEDD-F86C-487E-BC8B-F1C280C38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5" t="8947" r="7271" b="5635"/>
          <a:stretch/>
        </p:blipFill>
        <p:spPr bwMode="auto">
          <a:xfrm>
            <a:off x="6842090" y="2416580"/>
            <a:ext cx="4511710" cy="26147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spTree>
    <p:extLst>
      <p:ext uri="{BB962C8B-B14F-4D97-AF65-F5344CB8AC3E}">
        <p14:creationId xmlns:p14="http://schemas.microsoft.com/office/powerpoint/2010/main" val="13372853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Normalisasi adalah teknik yang sering diterapkan sebagai bagian dari persiapan data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latin typeface="Times New Roman" panose="02020603050405020304" pitchFamily="18" charset="0"/>
                <a:ea typeface="Calibri" panose="020F0502020204030204" pitchFamily="34" charset="0"/>
                <a:cs typeface="Times New Roman" panose="02020603050405020304" pitchFamily="18" charset="0"/>
              </a:rPr>
              <a:t>Normalisasi</a:t>
            </a:r>
            <a:r>
              <a:rPr lang="en-US" sz="1800">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17625392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Normalisasi adalah teknik yang sering diterapkan sebagai bagian dari persiapan data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latin typeface="Times New Roman" panose="02020603050405020304" pitchFamily="18" charset="0"/>
                <a:ea typeface="Calibri" panose="020F0502020204030204" pitchFamily="34" charset="0"/>
                <a:cs typeface="Times New Roman" panose="02020603050405020304" pitchFamily="18" charset="0"/>
              </a:rPr>
              <a:t>Normalisasi</a:t>
            </a:r>
            <a:r>
              <a:rPr lang="en-US" sz="1800">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a:t>
            </a:r>
            <a:endParaRPr lang="id-ID" b="1">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3033943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2444</Words>
  <Application>Microsoft Office PowerPoint</Application>
  <PresentationFormat>Widescreen</PresentationFormat>
  <Paragraphs>299</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Google Sans</vt:lpstr>
      <vt:lpstr>Arial</vt:lpstr>
      <vt:lpstr>Calibri</vt:lpstr>
      <vt:lpstr>Calibri Light</vt:lpstr>
      <vt:lpstr>Symbol</vt:lpstr>
      <vt:lpstr>Times New Roman</vt:lpstr>
      <vt:lpstr>Office Theme</vt:lpstr>
      <vt:lpstr>LAPORAN PROYEK JARINGAN SYARAF TIRUAN MENGGUNAKAN ALGORITMA PROPAGASI BELAKANG  </vt:lpstr>
      <vt:lpstr>LATAR BELAKANG</vt:lpstr>
      <vt:lpstr>DASAR TEORI</vt:lpstr>
      <vt:lpstr>PowerPoint Presentation</vt:lpstr>
      <vt:lpstr>DASAR TEORI</vt:lpstr>
      <vt:lpstr>DASAR TEORI</vt:lpstr>
      <vt:lpstr>DASAR TEORI</vt:lpstr>
      <vt:lpstr>DASAR TEORI</vt:lpstr>
      <vt:lpstr>DASAR TEORI</vt:lpstr>
      <vt:lpstr>DASAR TEORI</vt:lpstr>
      <vt:lpstr>DASAR TEORI</vt:lpstr>
      <vt:lpstr>MENGENAI DATASET</vt:lpstr>
      <vt:lpstr>PowerPoint Presentation</vt:lpstr>
      <vt:lpstr>LANGKAH KERJA NEURAL NETWORK + BACKPROPAGATION</vt:lpstr>
      <vt:lpstr>1. INPUT DATA + DATA SPLITTING</vt:lpstr>
      <vt:lpstr>2. NORMALISASI DATA</vt:lpstr>
      <vt:lpstr>3. DEKLARASI HYPERPARAMETER &amp; VARIABEL</vt:lpstr>
      <vt:lpstr>4. INISIALISASI BOBOT</vt:lpstr>
      <vt:lpstr>5. MELAKUKAN PROSES FORWARD PASS</vt:lpstr>
      <vt:lpstr>6. KUANTISASI OUTPUT</vt:lpstr>
      <vt:lpstr>7. MELAKUKAN PROSES BACKWARD PASS</vt:lpstr>
      <vt:lpstr>8. MELAKUKAN PEMBAHARUAN BOBOT</vt:lpstr>
      <vt:lpstr>8.5 MELAKUKAN PEMBAHARUAN BOBOT MENGGUNAKAN MOMENTUM</vt:lpstr>
      <vt:lpstr>9. Metric Calculation</vt:lpstr>
      <vt:lpstr>10. Testing</vt:lpstr>
      <vt:lpstr>11. Repeat!</vt:lpstr>
      <vt:lpstr>ARSITEKTUR MODEL JARINGAN</vt:lpstr>
      <vt:lpstr>EXPERIMENTAL RESULTS</vt:lpstr>
      <vt:lpstr>VARIASI HYPERPARAMETER</vt:lpstr>
      <vt:lpstr>PowerPoint Presentation</vt:lpstr>
      <vt:lpstr>VARIASI METODE INISIALISASI</vt:lpstr>
      <vt:lpstr>VARIASI METODE NORMALISASI</vt:lpstr>
      <vt:lpstr>PowerPoint Presentation</vt:lpstr>
      <vt:lpstr>VARIASI EPOCH</vt:lpstr>
      <vt:lpstr>PowerPoint Presentation</vt:lpstr>
      <vt:lpstr>PowerPoint Presentation</vt:lpstr>
      <vt:lpstr>VARIASI JUMLAH NEURON HIDDEN LAYER</vt:lpstr>
      <vt:lpstr>PowerPoint Presentation</vt:lpstr>
      <vt:lpstr>PowerPoint Presentation</vt:lpstr>
      <vt:lpstr>PowerPoint Presentation</vt:lpstr>
      <vt:lpstr>PowerPoint Presentation</vt:lpstr>
      <vt:lpstr>PowerPoint Presentation</vt:lpstr>
      <vt:lpstr>PowerPoint Presentation</vt:lpstr>
      <vt:lpstr>KESIMPULAN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Hansel Matthew</dc:creator>
  <cp:lastModifiedBy>Hansel Matthew</cp:lastModifiedBy>
  <cp:revision>1</cp:revision>
  <dcterms:created xsi:type="dcterms:W3CDTF">2021-03-28T10:53:33Z</dcterms:created>
  <dcterms:modified xsi:type="dcterms:W3CDTF">2021-06-20T09:05:49Z</dcterms:modified>
</cp:coreProperties>
</file>